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1F0DC430.xml" ContentType="application/vnd.ms-powerpoint.comments+xml"/>
  <Override PartName="/ppt/comments/modernComment_111_6201892B.xml" ContentType="application/vnd.ms-powerpoint.comments+xml"/>
  <Override PartName="/ppt/comments/modernComment_138_9E4F74DB.xml" ContentType="application/vnd.ms-powerpoint.comments+xml"/>
  <Override PartName="/ppt/comments/modernComment_14C_DCAD2EEE.xml" ContentType="application/vnd.ms-powerpoint.comments+xml"/>
  <Override PartName="/ppt/comments/modernComment_14B_FD6929FE.xml" ContentType="application/vnd.ms-powerpoint.comments+xml"/>
  <Override PartName="/ppt/comments/modernComment_13A_F91B8737.xml" ContentType="application/vnd.ms-powerpoint.comments+xml"/>
  <Override PartName="/ppt/comments/modernComment_14E_B95C3EEC.xml" ContentType="application/vnd.ms-powerpoint.comments+xml"/>
  <Override PartName="/ppt/comments/modernComment_143_8FF6303D.xml" ContentType="application/vnd.ms-powerpoint.comments+xml"/>
  <Override PartName="/ppt/comments/modernComment_13B_50E1B1CD.xml" ContentType="application/vnd.ms-powerpoint.comments+xml"/>
  <Override PartName="/ppt/comments/modernComment_153_40BEE990.xml" ContentType="application/vnd.ms-powerpoint.comments+xml"/>
  <Override PartName="/ppt/comments/modernComment_13F_1952454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52" r:id="rId2"/>
    <p:sldId id="322" r:id="rId3"/>
    <p:sldId id="346" r:id="rId4"/>
    <p:sldId id="256" r:id="rId5"/>
    <p:sldId id="257" r:id="rId6"/>
    <p:sldId id="258" r:id="rId7"/>
    <p:sldId id="259" r:id="rId8"/>
    <p:sldId id="307" r:id="rId9"/>
    <p:sldId id="324" r:id="rId10"/>
    <p:sldId id="270" r:id="rId11"/>
    <p:sldId id="354" r:id="rId12"/>
    <p:sldId id="325" r:id="rId13"/>
    <p:sldId id="355" r:id="rId14"/>
    <p:sldId id="271" r:id="rId15"/>
    <p:sldId id="273" r:id="rId16"/>
    <p:sldId id="356" r:id="rId17"/>
    <p:sldId id="350" r:id="rId18"/>
    <p:sldId id="274" r:id="rId19"/>
    <p:sldId id="305" r:id="rId20"/>
    <p:sldId id="306" r:id="rId21"/>
    <p:sldId id="327" r:id="rId22"/>
    <p:sldId id="275" r:id="rId23"/>
    <p:sldId id="276" r:id="rId24"/>
    <p:sldId id="277" r:id="rId25"/>
    <p:sldId id="278" r:id="rId26"/>
    <p:sldId id="279" r:id="rId27"/>
    <p:sldId id="308" r:id="rId28"/>
    <p:sldId id="280" r:id="rId29"/>
    <p:sldId id="286" r:id="rId30"/>
    <p:sldId id="287" r:id="rId31"/>
    <p:sldId id="288" r:id="rId32"/>
    <p:sldId id="292" r:id="rId33"/>
    <p:sldId id="293" r:id="rId34"/>
    <p:sldId id="295" r:id="rId35"/>
    <p:sldId id="281" r:id="rId36"/>
    <p:sldId id="283" r:id="rId37"/>
    <p:sldId id="328" r:id="rId38"/>
    <p:sldId id="285" r:id="rId39"/>
    <p:sldId id="312" r:id="rId40"/>
    <p:sldId id="332" r:id="rId41"/>
    <p:sldId id="313" r:id="rId42"/>
    <p:sldId id="331" r:id="rId43"/>
    <p:sldId id="314" r:id="rId44"/>
    <p:sldId id="333" r:id="rId45"/>
    <p:sldId id="297" r:id="rId46"/>
    <p:sldId id="347" r:id="rId47"/>
    <p:sldId id="334" r:id="rId48"/>
    <p:sldId id="323" r:id="rId49"/>
    <p:sldId id="335" r:id="rId50"/>
    <p:sldId id="336" r:id="rId51"/>
    <p:sldId id="298" r:id="rId52"/>
    <p:sldId id="315" r:id="rId53"/>
    <p:sldId id="337" r:id="rId54"/>
    <p:sldId id="316" r:id="rId55"/>
    <p:sldId id="338" r:id="rId56"/>
    <p:sldId id="317" r:id="rId57"/>
    <p:sldId id="339" r:id="rId58"/>
    <p:sldId id="318" r:id="rId59"/>
    <p:sldId id="340" r:id="rId60"/>
    <p:sldId id="351" r:id="rId61"/>
    <p:sldId id="329" r:id="rId62"/>
    <p:sldId id="349" r:id="rId63"/>
    <p:sldId id="345" r:id="rId64"/>
    <p:sldId id="342" r:id="rId65"/>
    <p:sldId id="343" r:id="rId66"/>
    <p:sldId id="344" r:id="rId67"/>
    <p:sldId id="326" r:id="rId68"/>
    <p:sldId id="300" r:id="rId69"/>
    <p:sldId id="310" r:id="rId70"/>
    <p:sldId id="311" r:id="rId71"/>
    <p:sldId id="301" r:id="rId72"/>
    <p:sldId id="309" r:id="rId73"/>
    <p:sldId id="302" r:id="rId74"/>
    <p:sldId id="303" r:id="rId75"/>
    <p:sldId id="319" r:id="rId76"/>
    <p:sldId id="353" r:id="rId77"/>
    <p:sldId id="304" r:id="rId78"/>
    <p:sldId id="262" r:id="rId79"/>
    <p:sldId id="266" r:id="rId80"/>
    <p:sldId id="267" r:id="rId8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805854-A5BA-9B59-1009-F35FF7429A5B}" name="sara ghivarello" initials="sg" userId="7368d7bd4f9add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6224" autoAdjust="0"/>
  </p:normalViewPr>
  <p:slideViewPr>
    <p:cSldViewPr snapToGrid="0">
      <p:cViewPr varScale="1">
        <p:scale>
          <a:sx n="64" d="100"/>
          <a:sy n="64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omments/modernComment_100_1F0DC4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3A9847-3DA2-481C-B78E-75228EBD0FA2}" authorId="{19805854-A5BA-9B59-1009-F35FF7429A5B}" created="2022-11-07T09:48:02.827">
    <pc:sldMkLst xmlns:pc="http://schemas.microsoft.com/office/powerpoint/2013/main/command">
      <pc:docMk/>
      <pc:sldMk cId="520995888" sldId="256"/>
    </pc:sldMkLst>
    <p188:txBody>
      <a:bodyPr/>
      <a:lstStyle/>
      <a:p>
        <a:r>
          <a:rPr lang="it-IT"/>
          <a:t>Mappa codice postale</a:t>
        </a:r>
      </a:p>
    </p188:txBody>
  </p188:cm>
</p188:cmLst>
</file>

<file path=ppt/comments/modernComment_111_620189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4F44A0-12CF-4BC6-97CC-5AE7234A220E}" authorId="{19805854-A5BA-9B59-1009-F35FF7429A5B}" created="2022-11-07T09:50:00.044">
    <pc:sldMkLst xmlns:pc="http://schemas.microsoft.com/office/powerpoint/2013/main/command">
      <pc:docMk/>
      <pc:sldMk cId="1644267819" sldId="273"/>
    </pc:sldMkLst>
    <p188:txBody>
      <a:bodyPr/>
      <a:lstStyle/>
      <a:p>
        <a:r>
          <a:rPr lang="it-IT"/>
          <a:t>Inserisci chord</a:t>
        </a:r>
      </a:p>
    </p188:txBody>
  </p188:cm>
</p188:cmLst>
</file>

<file path=ppt/comments/modernComment_138_9E4F74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DE693-6C87-4A04-911F-8F268C16BA84}" authorId="{19805854-A5BA-9B59-1009-F35FF7429A5B}" created="2022-11-03T15:20:45.150">
    <pc:sldMkLst xmlns:pc="http://schemas.microsoft.com/office/powerpoint/2013/main/command">
      <pc:docMk/>
      <pc:sldMk cId="2656007387" sldId="312"/>
    </pc:sldMkLst>
    <p188:txBody>
      <a:bodyPr/>
      <a:lstStyle/>
      <a:p>
        <a:r>
          <a:rPr lang="it-IT"/>
          <a:t>Sovrapporre le kernel</a:t>
        </a:r>
      </a:p>
    </p188:txBody>
  </p188:cm>
  <p188:cm id="{3FC6381F-5EFF-4730-9E33-DB9A8A01F6DA}" authorId="{19805854-A5BA-9B59-1009-F35FF7429A5B}" created="2022-11-03T15:21:57.427">
    <pc:sldMkLst xmlns:pc="http://schemas.microsoft.com/office/powerpoint/2013/main/command">
      <pc:docMk/>
      <pc:sldMk cId="2656007387" sldId="312"/>
    </pc:sldMkLst>
    <p188:replyLst>
      <p188:reply id="{83B66A0A-996F-405B-999F-522A1AC7D387}" authorId="{19805854-A5BA-9B59-1009-F35FF7429A5B}" created="2022-11-03T15:22:21.785">
        <p188:txBody>
          <a:bodyPr/>
          <a:lstStyle/>
          <a:p>
            <a:r>
              <a:rPr lang="it-IT"/>
              <a:t>Trova varianza</a:t>
            </a:r>
          </a:p>
        </p188:txBody>
      </p188:reply>
    </p188:replyLst>
    <p188:txBody>
      <a:bodyPr/>
      <a:lstStyle/>
      <a:p>
        <a:r>
          <a:rPr lang="it-IT"/>
          <a:t>Test differenza distribuzioni
varianza</a:t>
        </a:r>
      </a:p>
    </p188:txBody>
  </p188:cm>
</p188:cmLst>
</file>

<file path=ppt/comments/modernComment_13A_F91B87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8E6553-37C0-4D65-A5B3-8CDF064FE05F}" authorId="{19805854-A5BA-9B59-1009-F35FF7429A5B}" created="2022-11-03T15:23:35.187">
    <pc:sldMkLst xmlns:pc="http://schemas.microsoft.com/office/powerpoint/2013/main/command">
      <pc:docMk/>
      <pc:sldMk cId="4179330871" sldId="314"/>
    </pc:sldMkLst>
    <p188:txBody>
      <a:bodyPr/>
      <a:lstStyle/>
      <a:p>
        <a:r>
          <a:rPr lang="it-IT"/>
          <a:t>Inserisci totale</a:t>
        </a:r>
      </a:p>
    </p188:txBody>
  </p188:cm>
</p188:cmLst>
</file>

<file path=ppt/comments/modernComment_13B_50E1B1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6AA808-6F00-4A6D-AD42-ECC7840E58A9}" authorId="{19805854-A5BA-9B59-1009-F35FF7429A5B}" created="2022-11-03T15:26:39.489">
    <pc:sldMkLst xmlns:pc="http://schemas.microsoft.com/office/powerpoint/2013/main/command">
      <pc:docMk/>
      <pc:sldMk cId="1356968397" sldId="315"/>
    </pc:sldMkLst>
    <p188:txBody>
      <a:bodyPr/>
      <a:lstStyle/>
      <a:p>
        <a:r>
          <a:rPr lang="it-IT"/>
          <a:t>Sopra le immagini option A=</a:t>
        </a:r>
      </a:p>
    </p188:txBody>
  </p188:cm>
</p188:cmLst>
</file>

<file path=ppt/comments/modernComment_13F_195245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AFF09F-0AEF-4E69-A63E-5BA40DB6266C}" authorId="{19805854-A5BA-9B59-1009-F35FF7429A5B}" created="2022-11-07T10:20:30.498">
    <pc:sldMkLst xmlns:pc="http://schemas.microsoft.com/office/powerpoint/2013/main/command">
      <pc:docMk/>
      <pc:sldMk cId="424822093" sldId="319"/>
    </pc:sldMkLst>
    <p188:txBody>
      <a:bodyPr/>
      <a:lstStyle/>
      <a:p>
        <a:r>
          <a:rPr lang="it-IT"/>
          <a:t>Dividi per treatment</a:t>
        </a:r>
      </a:p>
    </p188:txBody>
  </p188:cm>
</p188:cmLst>
</file>

<file path=ppt/comments/modernComment_143_8FF630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7930A5-707E-40BA-98E3-DA627783A10C}" authorId="{19805854-A5BA-9B59-1009-F35FF7429A5B}" created="2022-11-03T15:33:33.317">
    <pc:sldMkLst xmlns:pc="http://schemas.microsoft.com/office/powerpoint/2013/main/command">
      <pc:docMk/>
      <pc:sldMk cId="2415276093" sldId="323"/>
    </pc:sldMkLst>
    <p188:replyLst>
      <p188:reply id="{931B76DD-AAF1-4CCB-A3C4-019B0A01EC82}" authorId="{19805854-A5BA-9B59-1009-F35FF7429A5B}" created="2022-11-03T15:33:59.412">
        <p188:txBody>
          <a:bodyPr/>
          <a:lstStyle/>
          <a:p>
            <a:r>
              <a:rPr lang="it-IT"/>
              <a:t>Da conditional contrib. A condit. choice</a:t>
            </a:r>
          </a:p>
        </p188:txBody>
      </p188:reply>
    </p188:replyLst>
    <p188:txBody>
      <a:bodyPr/>
      <a:lstStyle/>
      <a:p>
        <a:r>
          <a:rPr lang="it-IT"/>
          <a:t>Violin plot con error bars</a:t>
        </a:r>
      </a:p>
    </p188:txBody>
  </p188:cm>
</p188:cmLst>
</file>

<file path=ppt/comments/modernComment_14B_FD6929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EEBC55-BFAE-4999-B00C-EF1D3305F582}" authorId="{19805854-A5BA-9B59-1009-F35FF7429A5B}" created="2022-11-07T09:56:02.531">
    <pc:sldMkLst xmlns:pc="http://schemas.microsoft.com/office/powerpoint/2013/main/command">
      <pc:docMk/>
      <pc:sldMk cId="4251527678" sldId="331"/>
    </pc:sldMkLst>
    <p188:txBody>
      <a:bodyPr/>
      <a:lstStyle/>
      <a:p>
        <a:r>
          <a:rPr lang="it-IT"/>
          <a:t>mediana</a:t>
        </a:r>
      </a:p>
    </p188:txBody>
  </p188:cm>
</p188:cmLst>
</file>

<file path=ppt/comments/modernComment_14C_DCAD2E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6FAE8A-FE7B-4C09-B52C-3632810C6F4D}" authorId="{19805854-A5BA-9B59-1009-F35FF7429A5B}" created="2022-11-07T09:54:45.185">
    <pc:sldMkLst xmlns:pc="http://schemas.microsoft.com/office/powerpoint/2013/main/command">
      <pc:docMk/>
      <pc:sldMk cId="3702337262" sldId="332"/>
    </pc:sldMkLst>
    <p188:txBody>
      <a:bodyPr/>
      <a:lstStyle/>
      <a:p>
        <a:r>
          <a:rPr lang="it-IT"/>
          <a:t>Retta verticale media</a:t>
        </a:r>
      </a:p>
    </p188:txBody>
  </p188:cm>
</p188:cmLst>
</file>

<file path=ppt/comments/modernComment_14E_B95C3E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5B6E99-35CE-4953-A35F-9BF09494CD75}" authorId="{19805854-A5BA-9B59-1009-F35FF7429A5B}" created="2022-11-07T10:02:17.100">
    <pc:sldMkLst xmlns:pc="http://schemas.microsoft.com/office/powerpoint/2013/main/command">
      <pc:docMk/>
      <pc:sldMk cId="3109830380" sldId="334"/>
    </pc:sldMkLst>
    <p188:txBody>
      <a:bodyPr/>
      <a:lstStyle/>
      <a:p>
        <a:r>
          <a:rPr lang="it-IT"/>
          <a:t>Metti std error
</a:t>
        </a:r>
      </a:p>
    </p188:txBody>
  </p188:cm>
</p188:cmLst>
</file>

<file path=ppt/comments/modernComment_153_40BEE9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48C15B-C382-4CEB-A3A4-6576030F72F1}" authorId="{19805854-A5BA-9B59-1009-F35FF7429A5B}" created="2022-11-07T10:15:29.971">
    <pc:sldMkLst xmlns:pc="http://schemas.microsoft.com/office/powerpoint/2013/main/command">
      <pc:docMk/>
      <pc:sldMk cId="1086253456" sldId="339"/>
    </pc:sldMkLst>
    <p188:txBody>
      <a:bodyPr/>
      <a:lstStyle/>
      <a:p>
        <a:r>
          <a:rPr lang="it-IT"/>
          <a:t>Controlla quanti tutte uguali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E63FD-7147-432D-A49E-ABE7FC7EC02A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8A4A5-DF7D-4A0C-955D-67FC188B3A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79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FBB13-A8C5-3F7B-202F-2A751910A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962E3E-F666-CE67-D9F9-6BCB46CC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DE9572-B1F2-69CF-FE18-6B0A59B6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5992-D2E5-4FD7-91F0-F88C55D0E6EE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FCCABD-33F4-BD4A-B128-462403ED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A631F4-C87A-E033-514C-EF513BA4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24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385B6-17B4-DF25-0C6C-B848BD03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ADD977-49A6-C17C-E6F4-F72D0A36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B4211B-D80C-C77A-8555-27F73939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627D-B460-4FBE-936E-279B8E4004C9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2BDAD7-12FB-D0B4-347B-9BB62B49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38BE00-AD88-7620-CE4C-C200F5A7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35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E515C2-15A5-3BAE-1E17-0AE939DFB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9B5CF6-EAD8-EB19-3AF9-C29D97C41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6D9F94-BDAF-0307-5CEB-185A6D27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486E-A74C-413B-9FD0-224E2DDC2215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D37CB5-DCFF-7BEF-28C7-B0C3FF85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FE4436-B9A0-CB37-2497-D8597C4D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40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020BD9-3C17-B686-684A-F374DEB4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B449A-5001-7BC4-B0FE-C21139A4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2F7666-6862-643A-7D69-EEE0D16A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086A-3953-4349-B939-4D702285A20C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C1787D-C199-12C5-769E-D12B9C0E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3A37AA-7554-BCF2-CC9E-FA4F75E9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23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B11591-47A2-70B4-D512-63B96DB2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2C15EE-CBD9-EE66-538C-8469D32B7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317E60-EC23-9161-9341-080164ED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1968-5B9B-441E-ADC3-084C8B9C45DB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39DAA5-AB25-65DA-33BD-F3E4B344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0F594E-A2CE-F96C-F2F1-1F51CCA1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16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EA9B6-C293-46D6-DC1A-38254AE3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BFBBB-4105-9218-AF36-9FEA498C3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EF0A2-B401-1890-4BC1-F579B570F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5E0AA1-BEE5-A0ED-0D6F-418B2DF4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44793-A7AB-4010-823A-CDB548D72098}" type="datetime1">
              <a:rPr lang="it-IT" smtClean="0"/>
              <a:t>14/11/2022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E90B3E-394B-4C59-3BBC-056CBF62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40B669-50F5-A180-84E1-190E733E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15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C038E-FBA6-E0C5-D3ED-8BCB906B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E8308E-7359-6190-575B-2372ECB5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D88FDD-72DD-E19A-0988-4EE3E04A0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60149F-0E3F-D593-C5E8-9EB04413F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1137EB-66B7-8042-6ECE-45ABEA5EA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3959BED-A213-AF79-028B-E0C4F78D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05DD-BA23-499A-84E9-48E19DD61140}" type="datetime1">
              <a:rPr lang="it-IT" smtClean="0"/>
              <a:t>14/11/2022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DC5A5D-874E-AFA7-06BF-5C71A08A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A11031-BB77-BAA1-A4BF-23D5A3FE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99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33FD6-21A1-D6DB-1A9B-2B616FAA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F7E97E-5905-34DE-5C3F-E012D4F1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3533-D18F-44BE-8603-5A2E6006D783}" type="datetime1">
              <a:rPr lang="it-IT" smtClean="0"/>
              <a:t>14/11/2022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AC924B-D463-B4ED-92F1-97F926FA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B73789-72D7-4E0C-FE93-2BCBC9DE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88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D0B78B0-378F-6847-2C72-B10DBE36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2B3C8-6660-4D90-BEDA-C2D7204BB990}" type="datetime1">
              <a:rPr lang="it-IT" smtClean="0"/>
              <a:t>14/11/2022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6020A6-690C-538C-F9A0-7A039A07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639127-03B1-1739-B496-95FECF72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37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DC5E5E-CA33-8DA0-9A89-9B3C9C4B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1CB3D-E6D4-E813-C2F1-9FC568CE6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3D5027-9877-088C-BE87-EEB93C935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A5095E-D857-C213-8920-FA5D1C0E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5E81-2FD3-4656-8BCF-9F615C6C3B57}" type="datetime1">
              <a:rPr lang="it-IT" smtClean="0"/>
              <a:t>14/11/2022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954DDB-EDA4-F36F-C3E8-F8D45CA1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EC13E2-BBDA-0C48-DBC9-93F9DF25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46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ACD55-4B12-3949-AF50-D2A66752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EE106D-505E-13BE-ED72-6EA2A4CB9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217822-480A-1C7C-63CF-A9ED0B7F5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214ADE-AD58-7CB8-570D-6C775657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11FA-F681-430A-9E89-8C36F80CB191}" type="datetime1">
              <a:rPr lang="it-IT" smtClean="0"/>
              <a:t>14/11/2022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88E3E8-340D-0F42-0F72-18FC115C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206231-2624-EEE4-1220-02D8D91E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65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74AF12-FD4B-3938-CEF2-045AB901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BFC9A9-2A17-07B1-5107-E7D844FF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B712A-CB63-8B89-54D4-F1373C546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6C4BC-8250-4833-9B42-154C2F1EA544}" type="datetime1">
              <a:rPr lang="it-IT" smtClean="0"/>
              <a:t>14/11/2022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A771A5-B8F5-B7BB-FEE1-3807C4370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5B8C5-250B-8343-123D-C59D944E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C438-7714-42B8-A511-0F85CDF00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64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11_6201892B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138_9E4F74DB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0_1F0DC4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8/10/relationships/comments" Target="../comments/modernComment_14C_DCAD2EEE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4B_FD6929FE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8/10/relationships/comments" Target="../comments/modernComment_13A_F91B87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14E_B95C3EEC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8/10/relationships/comments" Target="../comments/modernComment_143_8FF6303D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microsoft.com/office/2018/10/relationships/comments" Target="../comments/modernComment_13B_50E1B1C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microsoft.com/office/2018/10/relationships/comments" Target="../comments/modernComment_153_40BEE99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microsoft.com/office/2018/10/relationships/comments" Target="../comments/modernComment_13F_1952454D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A0EE4-A376-B164-7559-C8FFAFC8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Analysis of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r>
              <a:rPr lang="en-US" sz="6000" kern="1200" dirty="0">
                <a:latin typeface="+mj-lt"/>
                <a:ea typeface="+mj-ea"/>
                <a:cs typeface="+mj-cs"/>
              </a:rPr>
              <a:t>A-planet experiment</a:t>
            </a:r>
            <a:endParaRPr lang="it-IT" sz="6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71305E-BBCD-0DF6-40AF-777E541B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8EA5C6-3334-6EB8-EC73-112F09D5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04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E29FE61-A428-2329-4E17-D3CBE7CC2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5988"/>
          <a:stretch/>
        </p:blipFill>
        <p:spPr>
          <a:xfrm>
            <a:off x="325703" y="438853"/>
            <a:ext cx="9673822" cy="3866447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F6B41-1381-D121-01E5-2B7147AD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F8C381-F71D-7371-8696-EC826112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10</a:t>
            </a:fld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011E977-1001-1E5D-F88B-BAC9BA2FA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93" y="284997"/>
            <a:ext cx="4894204" cy="326280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FE3ED18-3094-7077-4A95-E17851456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5" y="3331148"/>
            <a:ext cx="6483710" cy="32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842BB4-6C1F-1AE9-EE3D-FFD2137F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1E9F44-2752-3E09-9AB0-E44FCEFA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11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1D9220-C17E-22E2-818D-8BFC80390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5" y="-119264"/>
            <a:ext cx="6255895" cy="375353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7B13858-322A-CD00-BA2C-6B7BFF1A7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36"/>
            <a:ext cx="6485878" cy="389152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C5FFB6C-8567-6D1C-3498-8DCE432CF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5" y="3104463"/>
            <a:ext cx="6255895" cy="37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DE29FE61-A428-2329-4E17-D3CBE7CC2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4742"/>
          <a:stretch/>
        </p:blipFill>
        <p:spPr>
          <a:xfrm>
            <a:off x="422220" y="990600"/>
            <a:ext cx="11076435" cy="24384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F6B41-1381-D121-01E5-2B7147AD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5F8C381-F71D-7371-8696-EC826112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12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416DEE-54CF-ED91-A8D2-1DA183AA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82" y="2333298"/>
            <a:ext cx="7598699" cy="3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005394-D43A-612A-0BBC-8D687EC9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8D041D-C089-F5EF-6CC5-088C9A06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13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869BC3-F435-DB83-E0E5-CDD9768F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686143"/>
            <a:ext cx="10971428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2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0544A801-2F72-C740-4962-973C18EAE9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2430" y="627856"/>
            <a:ext cx="7855137" cy="403169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B2F6C3-BD25-E132-D7C9-C9DF7B48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657F78-3EA9-A7AB-C361-E4BFCD54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14</a:t>
            </a:fld>
            <a:endParaRPr lang="it-IT"/>
          </a:p>
        </p:txBody>
      </p:sp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ECB748E8-88E1-8430-B5CF-63DDB824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57"/>
          <a:stretch/>
        </p:blipFill>
        <p:spPr>
          <a:xfrm>
            <a:off x="684443" y="5561898"/>
            <a:ext cx="4434683" cy="6682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07B7AC3-E14B-10FD-A05F-289998F2C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82" y="2209800"/>
            <a:ext cx="8222488" cy="32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3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BF1BB05B-0770-1C83-FAF4-D9A05EF049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6294" y="677762"/>
            <a:ext cx="3886200" cy="23241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E36522-7817-C7D7-A130-1D6B5A21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63D741-58F0-4AFD-6461-5285DB76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15</a:t>
            </a:fld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F893C5C3-7943-A481-6C4A-9B7C3DF576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92" y="2028496"/>
            <a:ext cx="6834099" cy="3905199"/>
          </a:xfrm>
        </p:spPr>
      </p:pic>
    </p:spTree>
    <p:extLst>
      <p:ext uri="{BB962C8B-B14F-4D97-AF65-F5344CB8AC3E}">
        <p14:creationId xmlns:p14="http://schemas.microsoft.com/office/powerpoint/2010/main" val="1644267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B32A04-A801-CF83-B892-3F0C6C7CD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83" y="-74951"/>
            <a:ext cx="8785971" cy="3137846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EA0E689-647C-2F69-86B3-F3BC53267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5" y="2626173"/>
            <a:ext cx="6990413" cy="249657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692952-930F-B15A-AFD8-11A6B819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AF65FE-16BE-B18E-4638-C02D681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16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764AD9-9A04-80C6-AB6E-BDB5B485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183" y="4074492"/>
            <a:ext cx="7184035" cy="25657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3AB18A-2566-0C09-4280-55C0727914FF}"/>
              </a:ext>
            </a:extLst>
          </p:cNvPr>
          <p:cNvSpPr txBox="1"/>
          <p:nvPr/>
        </p:nvSpPr>
        <p:spPr>
          <a:xfrm>
            <a:off x="7959777" y="381654"/>
            <a:ext cx="271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  </a:t>
            </a:r>
            <a:r>
              <a:rPr lang="es-ES" dirty="0"/>
              <a:t>From “Car”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6A95C31-3F0F-F2B5-6BEE-7B120E50FBD4}"/>
              </a:ext>
            </a:extLst>
          </p:cNvPr>
          <p:cNvSpPr txBox="1"/>
          <p:nvPr/>
        </p:nvSpPr>
        <p:spPr>
          <a:xfrm>
            <a:off x="6220724" y="5185551"/>
            <a:ext cx="271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/>
              <a:t>From “Light transport”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350D4BF-EEA6-903F-6B52-D9058E449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777" y="917176"/>
            <a:ext cx="3857625" cy="9715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50F9EF-2578-BB18-21B2-9296A0A0A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90" y="3180353"/>
            <a:ext cx="4495800" cy="9810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BC6A3C-3F67-F5FA-5E7D-15903E5D9EBF}"/>
              </a:ext>
            </a:extLst>
          </p:cNvPr>
          <p:cNvSpPr txBox="1"/>
          <p:nvPr/>
        </p:nvSpPr>
        <p:spPr>
          <a:xfrm>
            <a:off x="3462728" y="3275852"/>
            <a:ext cx="29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From “Public transport” 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EA92C22-5385-E242-4944-003F3D43D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766" y="5535874"/>
            <a:ext cx="43053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B19B80-B56D-2CD5-9F68-51816857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BA53B6-D819-E75A-014F-2B710863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17</a:t>
            </a:fld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5D54709C-0608-3529-CE55-8462992E3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74"/>
            <a:ext cx="7115175" cy="5447002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1EF44E-592D-304B-B6BA-4EA2D8AD72C1}"/>
              </a:ext>
            </a:extLst>
          </p:cNvPr>
          <p:cNvSpPr txBox="1"/>
          <p:nvPr/>
        </p:nvSpPr>
        <p:spPr>
          <a:xfrm>
            <a:off x="6553199" y="576402"/>
            <a:ext cx="54673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chord diagram </a:t>
            </a:r>
            <a:r>
              <a:rPr lang="en-US" dirty="0"/>
              <a:t>represents the flow between different transport means. </a:t>
            </a:r>
          </a:p>
          <a:p>
            <a:r>
              <a:rPr lang="en-US" dirty="0"/>
              <a:t>The </a:t>
            </a:r>
            <a:r>
              <a:rPr lang="en-US" b="1" dirty="0"/>
              <a:t>arrows</a:t>
            </a:r>
            <a:r>
              <a:rPr lang="en-US" dirty="0"/>
              <a:t> display the transition between the first alternative (the preferred transport mean) and the second alternative.</a:t>
            </a:r>
          </a:p>
          <a:p>
            <a:endParaRPr lang="en-US" dirty="0"/>
          </a:p>
          <a:p>
            <a:r>
              <a:rPr lang="en-US" dirty="0"/>
              <a:t>We included in the category “</a:t>
            </a:r>
            <a:r>
              <a:rPr lang="en-US" b="1" dirty="0">
                <a:solidFill>
                  <a:srgbClr val="FF0000"/>
                </a:solidFill>
              </a:rPr>
              <a:t>Car</a:t>
            </a:r>
            <a:r>
              <a:rPr lang="en-US" dirty="0"/>
              <a:t>” the transport modes: 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Car (driver)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Car (passenger)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Motorbike</a:t>
            </a:r>
          </a:p>
          <a:p>
            <a:r>
              <a:rPr lang="en-US" dirty="0"/>
              <a:t>In the category “</a:t>
            </a:r>
            <a:r>
              <a:rPr lang="en-US" dirty="0">
                <a:solidFill>
                  <a:srgbClr val="0070C0"/>
                </a:solidFill>
              </a:rPr>
              <a:t>Light transport</a:t>
            </a:r>
            <a:r>
              <a:rPr lang="en-US" dirty="0"/>
              <a:t>” the modes: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Walk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Bike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E-scooter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Other / I have no available alternatives</a:t>
            </a:r>
          </a:p>
          <a:p>
            <a:r>
              <a:rPr lang="en-US" dirty="0"/>
              <a:t>In the category “</a:t>
            </a:r>
            <a:r>
              <a:rPr lang="en-US" dirty="0">
                <a:solidFill>
                  <a:srgbClr val="00B050"/>
                </a:solidFill>
              </a:rPr>
              <a:t>Public transport</a:t>
            </a:r>
            <a:r>
              <a:rPr lang="en-US" dirty="0"/>
              <a:t>” the modes: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Bus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Metro, tram or light rail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Train</a:t>
            </a:r>
          </a:p>
          <a:p>
            <a:pPr marL="542925" indent="-285750">
              <a:buFont typeface="Arial" panose="020B0604020202020204" pitchFamily="34" charset="0"/>
              <a:buChar char="•"/>
            </a:pPr>
            <a:r>
              <a:rPr lang="en-US" dirty="0"/>
              <a:t>Ferry</a:t>
            </a:r>
          </a:p>
        </p:txBody>
      </p:sp>
    </p:spTree>
    <p:extLst>
      <p:ext uri="{BB962C8B-B14F-4D97-AF65-F5344CB8AC3E}">
        <p14:creationId xmlns:p14="http://schemas.microsoft.com/office/powerpoint/2010/main" val="375538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B581862-1A5A-D270-0B71-A36FAD3686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2434" y="883779"/>
            <a:ext cx="8852698" cy="4748168"/>
          </a:xfr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26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D6A9356-3153-5818-2294-62E9DB80A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18"/>
          <a:stretch/>
        </p:blipFill>
        <p:spPr>
          <a:xfrm>
            <a:off x="439549" y="373398"/>
            <a:ext cx="7400946" cy="1726790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19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B5F88C-5F64-7599-C03A-E0E6DF0DF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8958" r="7041" b="6491"/>
          <a:stretch/>
        </p:blipFill>
        <p:spPr>
          <a:xfrm>
            <a:off x="2519879" y="2203331"/>
            <a:ext cx="7152242" cy="4281271"/>
          </a:xfrm>
          <a:prstGeom prst="rect">
            <a:avLst/>
          </a:prstGeom>
        </p:spPr>
      </p:pic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2FCD9320-32C6-E1D1-80D0-2C5A4A404C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1377" t="25618" b="38014"/>
          <a:stretch/>
        </p:blipFill>
        <p:spPr>
          <a:xfrm>
            <a:off x="7094482" y="1010581"/>
            <a:ext cx="4813737" cy="1059494"/>
          </a:xfrm>
        </p:spPr>
      </p:pic>
    </p:spTree>
    <p:extLst>
      <p:ext uri="{BB962C8B-B14F-4D97-AF65-F5344CB8AC3E}">
        <p14:creationId xmlns:p14="http://schemas.microsoft.com/office/powerpoint/2010/main" val="23876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36B2FD-10E7-C988-E713-DA6B4984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584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dirty="0"/>
              <a:t>In the following analysis, we only kept the participants living in </a:t>
            </a:r>
            <a:r>
              <a:rPr lang="es-ES" sz="1800" b="1" dirty="0"/>
              <a:t>Madrid</a:t>
            </a:r>
            <a:endParaRPr lang="it-IT" sz="1800" b="1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A8CE3C-5BDC-8BA0-19F1-F9EA11D4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E8A4CB-B45B-B08B-D2A3-FC5EC3F4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DA4E15-E8E8-20E3-4C10-DA9CBAE8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10"/>
          <a:stretch/>
        </p:blipFill>
        <p:spPr>
          <a:xfrm>
            <a:off x="2547648" y="2343150"/>
            <a:ext cx="7096704" cy="3885407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BFCDB82-9369-E8C7-0EE7-D865E579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Summary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811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D6A9356-3153-5818-2294-62E9DB80A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9"/>
          <a:stretch/>
        </p:blipFill>
        <p:spPr>
          <a:xfrm>
            <a:off x="866416" y="1186107"/>
            <a:ext cx="9644440" cy="2061590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93D665C-075A-A3EF-E47E-A94D783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325C9D1-6F2D-0063-DFF3-C9783DA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20</a:t>
            </a:fld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3E73AD2-03B6-86C6-5DB2-5393EB698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54" y="1967542"/>
            <a:ext cx="6067097" cy="4044731"/>
          </a:xfrm>
        </p:spPr>
      </p:pic>
    </p:spTree>
    <p:extLst>
      <p:ext uri="{BB962C8B-B14F-4D97-AF65-F5344CB8AC3E}">
        <p14:creationId xmlns:p14="http://schemas.microsoft.com/office/powerpoint/2010/main" val="696132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98968-8274-4565-3607-2E5C3724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3190"/>
            <a:ext cx="9144000" cy="2387600"/>
          </a:xfrm>
        </p:spPr>
        <p:txBody>
          <a:bodyPr/>
          <a:lstStyle/>
          <a:p>
            <a:r>
              <a:rPr lang="es-ES" dirty="0"/>
              <a:t>Sec. 2 </a:t>
            </a:r>
            <a:br>
              <a:rPr lang="es-ES" dirty="0"/>
            </a:br>
            <a:r>
              <a:rPr lang="es-ES" dirty="0"/>
              <a:t>Choice experiment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9F49C5-5398-350E-1C0D-84706DA2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CC689D-A61A-0D54-CB26-E45555B9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568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88EFD33-443A-F246-4CEC-B4A590AAFC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9560" y="1366513"/>
            <a:ext cx="10732880" cy="371792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AB66E9-F70F-5DF2-1AB0-794BB8F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46F7EC9-36B9-9729-0E8B-F216A3A2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51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5FC3C1E-5640-29F1-C849-9DF16D06DB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1977" y="746235"/>
            <a:ext cx="9393427" cy="506356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3D55998-8D4F-E227-B343-4BC5B271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BFCB88-8A9D-778E-378D-9595582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231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6F1FB2E-343C-9A16-783C-63726993A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519" y="375242"/>
            <a:ext cx="8579933" cy="450419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A50B8C7-6446-3F8F-2CAB-55A715C9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F50583-6161-CABA-90C5-97DFEFB0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24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8DC836-7E46-4553-C283-57E12B1B4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8" y="3342570"/>
            <a:ext cx="3378905" cy="337890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8C6FB7-91AB-241E-AAB0-963570C8ADCE}"/>
              </a:ext>
            </a:extLst>
          </p:cNvPr>
          <p:cNvSpPr txBox="1"/>
          <p:nvPr/>
        </p:nvSpPr>
        <p:spPr>
          <a:xfrm>
            <a:off x="7818756" y="5021918"/>
            <a:ext cx="63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95%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18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C219AB-F696-912A-48F4-AA5F147D7F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9212" y="1368425"/>
            <a:ext cx="9635376" cy="3720589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910449-6A45-D4AD-1982-8692B4F5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9CEC98-B73C-037D-87A8-414718B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50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7D51BF7-7EA6-4AC0-AA33-ACA89F3B7E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527" y="811400"/>
            <a:ext cx="7222696" cy="485106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1B2BEFD-4B8E-6E23-C6CA-CF0B281C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3FB147-CD8C-1124-97B9-D0A49778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26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72938B-219D-0BC8-BF22-DEBC8CECC74B}"/>
              </a:ext>
            </a:extLst>
          </p:cNvPr>
          <p:cNvSpPr txBox="1"/>
          <p:nvPr/>
        </p:nvSpPr>
        <p:spPr>
          <a:xfrm>
            <a:off x="7404223" y="1195536"/>
            <a:ext cx="459201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/>
              <a:t>The money </a:t>
            </a:r>
            <a:r>
              <a:rPr lang="it-IT" sz="1400" dirty="0" err="1"/>
              <a:t>raised</a:t>
            </a:r>
            <a:r>
              <a:rPr lang="it-IT" sz="1400" dirty="0"/>
              <a:t> from the tax can be </a:t>
            </a:r>
            <a:r>
              <a:rPr lang="it-IT" sz="1400" dirty="0" err="1"/>
              <a:t>used</a:t>
            </a:r>
            <a:r>
              <a:rPr lang="it-IT" sz="1400" dirty="0"/>
              <a:t> in one of the following ways: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General budget</a:t>
            </a:r>
            <a:r>
              <a:rPr lang="it-IT" sz="1400" dirty="0"/>
              <a:t>: The government will decide </a:t>
            </a:r>
            <a:r>
              <a:rPr lang="it-IT" sz="1400" dirty="0" err="1"/>
              <a:t>how</a:t>
            </a:r>
            <a:r>
              <a:rPr lang="it-IT" sz="1400" dirty="0"/>
              <a:t> to use the revenue </a:t>
            </a:r>
            <a:r>
              <a:rPr lang="it-IT" sz="1400" dirty="0" err="1"/>
              <a:t>according</a:t>
            </a:r>
            <a:r>
              <a:rPr lang="it-IT" sz="1400" dirty="0"/>
              <a:t> to </a:t>
            </a:r>
            <a:r>
              <a:rPr lang="it-IT" sz="1400" dirty="0" err="1"/>
              <a:t>its</a:t>
            </a:r>
            <a:r>
              <a:rPr lang="it-IT" sz="1400" dirty="0"/>
              <a:t> </a:t>
            </a:r>
            <a:r>
              <a:rPr lang="it-IT" sz="1400" dirty="0" err="1"/>
              <a:t>priorities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 err="1"/>
              <a:t>Equal</a:t>
            </a:r>
            <a:r>
              <a:rPr lang="it-IT" sz="1400" b="1" dirty="0"/>
              <a:t> cash transfer</a:t>
            </a:r>
            <a:r>
              <a:rPr lang="it-IT" sz="1400" dirty="0"/>
              <a:t>: The revenue will be </a:t>
            </a:r>
            <a:r>
              <a:rPr lang="it-IT" sz="1400" dirty="0" err="1"/>
              <a:t>distributed</a:t>
            </a:r>
            <a:r>
              <a:rPr lang="it-IT" sz="1400" dirty="0"/>
              <a:t> </a:t>
            </a:r>
            <a:r>
              <a:rPr lang="it-IT" sz="1400" dirty="0" err="1"/>
              <a:t>equally</a:t>
            </a:r>
            <a:r>
              <a:rPr lang="it-IT" sz="1400" dirty="0"/>
              <a:t> </a:t>
            </a:r>
            <a:r>
              <a:rPr lang="it-IT" sz="1400" dirty="0" err="1"/>
              <a:t>among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citizens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Cash transfer for low-</a:t>
            </a:r>
            <a:r>
              <a:rPr lang="it-IT" sz="1400" b="1" dirty="0" err="1"/>
              <a:t>income</a:t>
            </a:r>
            <a:r>
              <a:rPr lang="it-IT" sz="1400" b="1" dirty="0"/>
              <a:t> </a:t>
            </a:r>
            <a:r>
              <a:rPr lang="it-IT" sz="1400" b="1" dirty="0" err="1"/>
              <a:t>citizens</a:t>
            </a:r>
            <a:r>
              <a:rPr lang="it-IT" sz="1400" dirty="0"/>
              <a:t>: Revenues will be </a:t>
            </a:r>
            <a:r>
              <a:rPr lang="it-IT" sz="1400" dirty="0" err="1"/>
              <a:t>returned</a:t>
            </a:r>
            <a:r>
              <a:rPr lang="it-IT" sz="1400" dirty="0"/>
              <a:t> to low-</a:t>
            </a:r>
            <a:r>
              <a:rPr lang="it-IT" sz="1400" dirty="0" err="1"/>
              <a:t>income</a:t>
            </a:r>
            <a:r>
              <a:rPr lang="it-IT" sz="1400" dirty="0"/>
              <a:t> </a:t>
            </a:r>
            <a:r>
              <a:rPr lang="it-IT" sz="1400" dirty="0" err="1"/>
              <a:t>citizens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Road investments</a:t>
            </a:r>
            <a:r>
              <a:rPr lang="it-IT" sz="1400" dirty="0"/>
              <a:t>: Revenues will be </a:t>
            </a:r>
            <a:r>
              <a:rPr lang="it-IT" sz="1400" dirty="0" err="1"/>
              <a:t>used</a:t>
            </a:r>
            <a:r>
              <a:rPr lang="it-IT" sz="1400" dirty="0"/>
              <a:t> for road investments and </a:t>
            </a:r>
            <a:r>
              <a:rPr lang="it-IT" sz="1400" dirty="0" err="1"/>
              <a:t>maintenance</a:t>
            </a:r>
            <a:r>
              <a:rPr lang="it-IT" sz="1400" dirty="0"/>
              <a:t>.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Investments in public </a:t>
            </a:r>
            <a:r>
              <a:rPr lang="it-IT" sz="1400" b="1" dirty="0" err="1"/>
              <a:t>transport</a:t>
            </a:r>
            <a:r>
              <a:rPr lang="it-IT" sz="1400" b="1" dirty="0"/>
              <a:t>, </a:t>
            </a:r>
            <a:r>
              <a:rPr lang="it-IT" sz="1400" b="1" dirty="0" err="1"/>
              <a:t>walking</a:t>
            </a:r>
            <a:r>
              <a:rPr lang="it-IT" sz="1400" b="1" dirty="0"/>
              <a:t> and cycling</a:t>
            </a:r>
            <a:r>
              <a:rPr lang="it-IT" sz="1400" dirty="0"/>
              <a:t>: Revenues will be </a:t>
            </a:r>
            <a:r>
              <a:rPr lang="it-IT" sz="1400" dirty="0" err="1"/>
              <a:t>used</a:t>
            </a:r>
            <a:r>
              <a:rPr lang="it-IT" sz="1400" dirty="0"/>
              <a:t> for investments and </a:t>
            </a:r>
            <a:r>
              <a:rPr lang="it-IT" sz="1400" dirty="0" err="1"/>
              <a:t>improvements</a:t>
            </a:r>
            <a:r>
              <a:rPr lang="it-IT" sz="1400" dirty="0"/>
              <a:t> in public </a:t>
            </a:r>
            <a:r>
              <a:rPr lang="it-IT" sz="1400" dirty="0" err="1"/>
              <a:t>transport</a:t>
            </a:r>
            <a:r>
              <a:rPr lang="it-IT" sz="1400" dirty="0"/>
              <a:t>, </a:t>
            </a:r>
            <a:r>
              <a:rPr lang="it-IT" sz="1400" dirty="0" err="1"/>
              <a:t>walking</a:t>
            </a:r>
            <a:r>
              <a:rPr lang="it-IT" sz="1400" dirty="0"/>
              <a:t> and cycling </a:t>
            </a:r>
            <a:r>
              <a:rPr lang="it-IT" sz="1400" dirty="0" err="1"/>
              <a:t>infrastructure</a:t>
            </a:r>
            <a:r>
              <a:rPr lang="it-IT" sz="1400" dirty="0"/>
              <a:t> and services.</a:t>
            </a:r>
          </a:p>
        </p:txBody>
      </p:sp>
    </p:spTree>
    <p:extLst>
      <p:ext uri="{BB962C8B-B14F-4D97-AF65-F5344CB8AC3E}">
        <p14:creationId xmlns:p14="http://schemas.microsoft.com/office/powerpoint/2010/main" val="376796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878586-DFF5-B47C-8906-D831D07D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797169-1653-7CCB-431C-24D07851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27</a:t>
            </a:fld>
            <a:endParaRPr lang="it-IT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F96D1C74-14C1-8A4B-F31E-8A59EFFFF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6" y="1213584"/>
            <a:ext cx="9839754" cy="52478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C89102-923A-214E-0F02-B98612841932}"/>
              </a:ext>
            </a:extLst>
          </p:cNvPr>
          <p:cNvSpPr txBox="1"/>
          <p:nvPr/>
        </p:nvSpPr>
        <p:spPr>
          <a:xfrm>
            <a:off x="448002" y="396547"/>
            <a:ext cx="1150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Each participant was asked to order the different ways of reinvestment from the best (Alternative 1) to the worst (Alternative 5).</a:t>
            </a:r>
          </a:p>
          <a:p>
            <a:r>
              <a:rPr lang="es-ES" dirty="0"/>
              <a:t>The plot shows for each “reinvestment type” the percentages of people which chose it as Alternative 1 (in blue), Alternative 2 (orange), up to Alternative 5 (in purple).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D2D558-D827-BA41-B087-3B8A1DED19F5}"/>
              </a:ext>
            </a:extLst>
          </p:cNvPr>
          <p:cNvSpPr txBox="1"/>
          <p:nvPr/>
        </p:nvSpPr>
        <p:spPr>
          <a:xfrm>
            <a:off x="9301655" y="2855252"/>
            <a:ext cx="25540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To make an example, 50% of people chose “Investments in public transport, walking and cycling” as Alternative 1, and 30% as Alternative 2.</a:t>
            </a:r>
          </a:p>
        </p:txBody>
      </p:sp>
    </p:spTree>
    <p:extLst>
      <p:ext uri="{BB962C8B-B14F-4D97-AF65-F5344CB8AC3E}">
        <p14:creationId xmlns:p14="http://schemas.microsoft.com/office/powerpoint/2010/main" val="2071295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60233F1-F564-033A-4BE5-079547CA7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2601" y="1136423"/>
            <a:ext cx="8406797" cy="531452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28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39FDB8-096E-32AB-6636-E94F5F211F7B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2: Congestion and pollution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589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50B4923-10D5-B7E1-4BA3-66E2EC1A0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1712" y="1167587"/>
            <a:ext cx="8668576" cy="5371325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29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5DEB89-4770-4D6C-5125-90E7069B7FF2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3: Public services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93015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D93A0-A6F2-35AD-55D1-D924DE68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A653D-EB09-AFE3-8761-B400F65C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</a:t>
            </a:fld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D34238F-6D7C-135B-5358-3A573F82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48" y="49795"/>
            <a:ext cx="5055052" cy="337003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4C64502-5B52-933B-4BFD-ECF0B1810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2" y="3215827"/>
            <a:ext cx="8491071" cy="33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51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BC2ACE6-B6F1-CD94-E3D7-E70B0D7832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1255" y="1061968"/>
            <a:ext cx="7774633" cy="529438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BA278C-7FB2-EAC1-005D-F4031C07A533}"/>
              </a:ext>
            </a:extLst>
          </p:cNvPr>
          <p:cNvSpPr txBox="1"/>
          <p:nvPr/>
        </p:nvSpPr>
        <p:spPr>
          <a:xfrm>
            <a:off x="2564524" y="336331"/>
            <a:ext cx="706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4: Redistribution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19338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C165D227-4DE8-1FD1-653E-A0EDC4CE4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89786" y="6015137"/>
            <a:ext cx="6111443" cy="655343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31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D258FDC-28D9-E79E-6407-A0765624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6" y="357544"/>
            <a:ext cx="7697370" cy="56065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0FFB5E2-F953-329A-8CFC-CAB2E53318BE}"/>
              </a:ext>
            </a:extLst>
          </p:cNvPr>
          <p:cNvSpPr txBox="1"/>
          <p:nvPr/>
        </p:nvSpPr>
        <p:spPr>
          <a:xfrm>
            <a:off x="8382000" y="156604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These screenshots correspond to a participant who was in the treatment </a:t>
            </a:r>
            <a:r>
              <a:rPr lang="es-ES" dirty="0">
                <a:solidFill>
                  <a:srgbClr val="FF0000"/>
                </a:solidFill>
              </a:rPr>
              <a:t>Public services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84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FD344D6D-85D7-045F-E778-2D684310B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41906" y="5902097"/>
            <a:ext cx="6415045" cy="687899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2B97568-CC4D-068C-6B26-6CD05C465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1906" y="136525"/>
            <a:ext cx="7793387" cy="5708129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14518659-0047-C8B8-4A39-A5617F5C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151263" y="6174141"/>
            <a:ext cx="5944737" cy="637467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29C84C1-D351-305D-508F-65D2DF43F4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379"/>
          <a:stretch/>
        </p:blipFill>
        <p:spPr>
          <a:xfrm>
            <a:off x="252548" y="247605"/>
            <a:ext cx="7900852" cy="585294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78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0B124B96-6D97-CBD3-8FD9-143D60989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286375" y="6135893"/>
            <a:ext cx="5428170" cy="582075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C8B2A40-A80C-4594-B4D9-50A2A4EB3B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6375" y="136525"/>
            <a:ext cx="7885607" cy="5995861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89CC3C-4DEB-CC7A-6B5A-E20D4638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59DD5-2D9D-D4EC-D844-4A361C9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46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0A6808A1-85D9-A713-4522-9D7BD531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379408" y="5860826"/>
            <a:ext cx="5945192" cy="637516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DE6796A-8099-350B-479D-B8DF1FD2A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7546" y="233155"/>
            <a:ext cx="8052179" cy="563978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12C6EF5-3E85-8A13-3DDE-A5165E10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063CEB-E963-F6B2-3C4D-31FB98C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22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737302F8-6F25-7A6D-1960-BE70F421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56"/>
          <a:stretch/>
        </p:blipFill>
        <p:spPr>
          <a:xfrm>
            <a:off x="232059" y="5978155"/>
            <a:ext cx="6549742" cy="702344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A2E84CB-FBEC-4FF9-DEB5-9E90D23B37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2059" y="177501"/>
            <a:ext cx="7539054" cy="566961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B99DDB8-5807-A36F-E26C-D9EA6CD5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2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588F57-DD93-0753-0C11-E1CF1491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8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98968-8274-4565-3607-2E5C3724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3190"/>
            <a:ext cx="9144000" cy="2387600"/>
          </a:xfrm>
        </p:spPr>
        <p:txBody>
          <a:bodyPr/>
          <a:lstStyle/>
          <a:p>
            <a:r>
              <a:rPr lang="es-ES" dirty="0"/>
              <a:t>Sec. 3a</a:t>
            </a:r>
            <a:br>
              <a:rPr lang="es-ES" dirty="0"/>
            </a:br>
            <a:r>
              <a:rPr lang="es-ES" dirty="0"/>
              <a:t>Social norms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9F49C5-5398-350E-1C0D-84706DA2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CC689D-A61A-0D54-CB26-E45555B9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1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006C093-D519-C92C-5645-1310D93A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766"/>
            <a:ext cx="1208964" cy="1325563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br>
              <a:rPr lang="es-ES" dirty="0"/>
            </a:b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D4205E8-3067-547C-149B-D4ABE7F6B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243" y="183094"/>
            <a:ext cx="9141398" cy="6538381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38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F5DE9-A70F-51D9-3277-921A693EDFA8}"/>
              </a:ext>
            </a:extLst>
          </p:cNvPr>
          <p:cNvSpPr txBox="1"/>
          <p:nvPr/>
        </p:nvSpPr>
        <p:spPr>
          <a:xfrm>
            <a:off x="9364641" y="4045164"/>
            <a:ext cx="2743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Empirical Expectation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EE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D638DD-A2E0-1817-4714-6C80A4E46461}"/>
              </a:ext>
            </a:extLst>
          </p:cNvPr>
          <p:cNvSpPr txBox="1"/>
          <p:nvPr/>
        </p:nvSpPr>
        <p:spPr>
          <a:xfrm>
            <a:off x="9107040" y="4997065"/>
            <a:ext cx="325840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Personal Normative belief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PNB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9D5C31D-AEEA-EDE2-CB6F-CB5166530211}"/>
              </a:ext>
            </a:extLst>
          </p:cNvPr>
          <p:cNvSpPr txBox="1"/>
          <p:nvPr/>
        </p:nvSpPr>
        <p:spPr>
          <a:xfrm>
            <a:off x="9150257" y="5909143"/>
            <a:ext cx="317196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Normative expectation </a:t>
            </a:r>
          </a:p>
          <a:p>
            <a:pPr algn="ctr"/>
            <a:r>
              <a:rPr lang="es-ES" dirty="0"/>
              <a:t>(</a:t>
            </a:r>
            <a:r>
              <a:rPr lang="es-ES" sz="2000" b="1" dirty="0">
                <a:solidFill>
                  <a:srgbClr val="FF0000"/>
                </a:solidFill>
              </a:rPr>
              <a:t>NE</a:t>
            </a:r>
            <a:r>
              <a:rPr lang="es-ES" dirty="0"/>
              <a:t>)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6136D9-AE91-AFFE-DC4E-99ADAFD8CD20}"/>
              </a:ext>
            </a:extLst>
          </p:cNvPr>
          <p:cNvSpPr txBox="1"/>
          <p:nvPr/>
        </p:nvSpPr>
        <p:spPr>
          <a:xfrm>
            <a:off x="6564171" y="1622186"/>
            <a:ext cx="517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This particular participant is seeing: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‘</a:t>
            </a:r>
            <a:r>
              <a:rPr lang="es-ES" dirty="0">
                <a:solidFill>
                  <a:srgbClr val="FF0000"/>
                </a:solidFill>
              </a:rPr>
              <a:t>Private veichle</a:t>
            </a:r>
            <a:r>
              <a:rPr lang="es-ES" dirty="0"/>
              <a:t>’ as </a:t>
            </a:r>
            <a:r>
              <a:rPr lang="es-ES" dirty="0">
                <a:solidFill>
                  <a:srgbClr val="FF0000"/>
                </a:solidFill>
              </a:rPr>
              <a:t>option A</a:t>
            </a:r>
            <a:r>
              <a:rPr lang="es-ES" dirty="0"/>
              <a:t>,</a:t>
            </a:r>
            <a:r>
              <a:rPr lang="it-IT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‘Public </a:t>
            </a:r>
            <a:r>
              <a:rPr lang="it-IT" dirty="0" err="1"/>
              <a:t>transport</a:t>
            </a:r>
            <a:r>
              <a:rPr lang="it-IT" dirty="0"/>
              <a:t>, cycling and </a:t>
            </a:r>
            <a:r>
              <a:rPr lang="it-IT" dirty="0" err="1"/>
              <a:t>walking</a:t>
            </a:r>
            <a:r>
              <a:rPr lang="it-IT" dirty="0"/>
              <a:t>’ </a:t>
            </a:r>
            <a:r>
              <a:rPr lang="it-IT" dirty="0" err="1"/>
              <a:t>as</a:t>
            </a:r>
            <a:r>
              <a:rPr lang="it-IT" dirty="0"/>
              <a:t> option 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427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D79A6C-AE3D-62D5-E675-2997EB61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16AF5B-CB56-88F4-B0BA-E419E98B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39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9DBEA3-D0D3-6AEC-376C-F0A43201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4"/>
          <a:stretch/>
        </p:blipFill>
        <p:spPr>
          <a:xfrm>
            <a:off x="1301361" y="3142914"/>
            <a:ext cx="9589277" cy="2931109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C10143AA-AD7C-4844-93F3-9F9532CB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8" y="1490802"/>
            <a:ext cx="10102964" cy="1325563"/>
          </a:xfrm>
        </p:spPr>
        <p:txBody>
          <a:bodyPr>
            <a:normAutofit/>
          </a:bodyPr>
          <a:lstStyle/>
          <a:p>
            <a:r>
              <a:rPr lang="en-US" sz="1800" dirty="0"/>
              <a:t>What share (in %) of other participants in the survey do you think have chosen one of the transport modes in A for their daily trip?</a:t>
            </a:r>
            <a:br>
              <a:rPr lang="en-US" sz="1800" dirty="0"/>
            </a:br>
            <a:br>
              <a:rPr lang="en-US" sz="1800" dirty="0"/>
            </a:b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ED024B-603A-326A-46B5-200CF12D05FA}"/>
              </a:ext>
            </a:extLst>
          </p:cNvPr>
          <p:cNvSpPr txBox="1"/>
          <p:nvPr/>
        </p:nvSpPr>
        <p:spPr>
          <a:xfrm>
            <a:off x="3048000" y="10548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expected use of car among participants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665C06-DF15-7BB9-EDAD-7325A710D848}"/>
              </a:ext>
            </a:extLst>
          </p:cNvPr>
          <p:cNvSpPr txBox="1"/>
          <p:nvPr/>
        </p:nvSpPr>
        <p:spPr>
          <a:xfrm>
            <a:off x="1651000" y="5959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5DF078-31FB-1679-B959-DADCFBDCF310}"/>
              </a:ext>
            </a:extLst>
          </p:cNvPr>
          <p:cNvSpPr txBox="1"/>
          <p:nvPr/>
        </p:nvSpPr>
        <p:spPr>
          <a:xfrm>
            <a:off x="7086600" y="5931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C6E967C-CE01-309B-754C-BACD9DDBCAD6}"/>
              </a:ext>
            </a:extLst>
          </p:cNvPr>
          <p:cNvSpPr txBox="1"/>
          <p:nvPr/>
        </p:nvSpPr>
        <p:spPr>
          <a:xfrm>
            <a:off x="3048000" y="4231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Empirical expectations (EE)</a:t>
            </a:r>
            <a:endParaRPr lang="it-IT" sz="32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2012B0-53FF-DFDD-B197-9307FE3683F0}"/>
              </a:ext>
            </a:extLst>
          </p:cNvPr>
          <p:cNvSpPr txBox="1"/>
          <p:nvPr/>
        </p:nvSpPr>
        <p:spPr>
          <a:xfrm>
            <a:off x="1610997" y="2441497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Both plots show the distribution relative to the option: car</a:t>
            </a:r>
          </a:p>
          <a:p>
            <a:r>
              <a:rPr lang="es-ES" dirty="0"/>
              <a:t>(the distribution of set A is kept the same, while for set B we computed 100% - their answers)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60073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92D396B-B5B2-23A5-0155-69984CAE7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310"/>
            <a:ext cx="3645439" cy="3562797"/>
          </a:xfr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A60DEA3-DD0D-5327-8132-FF83997D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47FE2433-8375-4909-8AB8-F35C3841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</a:t>
            </a:fld>
            <a:endParaRPr lang="it-IT"/>
          </a:p>
        </p:txBody>
      </p:sp>
      <p:pic>
        <p:nvPicPr>
          <p:cNvPr id="9" name="Segnaposto contenuto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F166B148-5CB4-3E6C-7847-8238B5EDE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87CEEC"/>
              </a:clrFrom>
              <a:clrTo>
                <a:srgbClr val="87CE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1903" r="14661" b="1899"/>
          <a:stretch/>
        </p:blipFill>
        <p:spPr>
          <a:xfrm>
            <a:off x="6858753" y="991005"/>
            <a:ext cx="5293401" cy="57304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DB882F-3879-9B75-6340-ABB81576AA22}"/>
              </a:ext>
            </a:extLst>
          </p:cNvPr>
          <p:cNvSpPr txBox="1"/>
          <p:nvPr/>
        </p:nvSpPr>
        <p:spPr>
          <a:xfrm>
            <a:off x="6485793" y="44794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 of participants’ domicile based on postal code: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363C77-0A3B-F4B1-ACFD-C87A92BEB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19" y="2982364"/>
            <a:ext cx="5141542" cy="34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58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40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773ADD-D712-87FA-9E9C-AF80FB625F28}"/>
              </a:ext>
            </a:extLst>
          </p:cNvPr>
          <p:cNvSpPr txBox="1"/>
          <p:nvPr/>
        </p:nvSpPr>
        <p:spPr>
          <a:xfrm>
            <a:off x="7455776" y="1829220"/>
            <a:ext cx="3376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48.71</a:t>
            </a:r>
          </a:p>
          <a:p>
            <a:r>
              <a:rPr lang="es-ES" dirty="0"/>
              <a:t>Std: 18.18</a:t>
            </a:r>
          </a:p>
          <a:p>
            <a:r>
              <a:rPr lang="es-ES" dirty="0"/>
              <a:t>Total: 91</a:t>
            </a:r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42.67</a:t>
            </a:r>
          </a:p>
          <a:p>
            <a:r>
              <a:rPr lang="es-ES" dirty="0"/>
              <a:t>Std: 17.97</a:t>
            </a:r>
          </a:p>
          <a:p>
            <a:r>
              <a:rPr lang="es-ES" dirty="0"/>
              <a:t>Total: 90</a:t>
            </a:r>
            <a:endParaRPr lang="es-ES" b="1" dirty="0">
              <a:solidFill>
                <a:srgbClr val="FF99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F558FB-5AEC-F6A9-CB5B-F11FE9B4EB37}"/>
              </a:ext>
            </a:extLst>
          </p:cNvPr>
          <p:cNvSpPr txBox="1"/>
          <p:nvPr/>
        </p:nvSpPr>
        <p:spPr>
          <a:xfrm>
            <a:off x="3048000" y="4231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Empirical expectations (EE)</a:t>
            </a:r>
            <a:endParaRPr lang="it-IT" sz="3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CD4B98-3F55-BBD0-3700-3FD9741019FE}"/>
              </a:ext>
            </a:extLst>
          </p:cNvPr>
          <p:cNvSpPr txBox="1"/>
          <p:nvPr/>
        </p:nvSpPr>
        <p:spPr>
          <a:xfrm>
            <a:off x="3048000" y="10548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expected use of car among participants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FE60DD-F0FE-91B3-71C7-4E7F77C8DED9}"/>
              </a:ext>
            </a:extLst>
          </p:cNvPr>
          <p:cNvSpPr txBox="1"/>
          <p:nvPr/>
        </p:nvSpPr>
        <p:spPr>
          <a:xfrm>
            <a:off x="419100" y="5407502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The actual number </a:t>
            </a:r>
            <a:r>
              <a:rPr lang="en-US" sz="1800" dirty="0"/>
              <a:t>of participants using the car (including driver, passenger and motorbike) is </a:t>
            </a:r>
            <a:r>
              <a:rPr lang="en-US" b="1" dirty="0"/>
              <a:t>26.52</a:t>
            </a:r>
            <a:r>
              <a:rPr lang="en-US" dirty="0"/>
              <a:t>% of all participants</a:t>
            </a:r>
          </a:p>
          <a:p>
            <a:r>
              <a:rPr lang="en-US" dirty="0"/>
              <a:t>(dashed line in the figure)</a:t>
            </a: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2BBC9EE-95C4-CDF1-58F2-E52083334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18" y="147107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37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6F0A7B-683B-25C6-375F-760719E5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296"/>
            <a:ext cx="10515600" cy="58477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In your opinion, what should the ideal percentage of people using transport modes in A for their daily trip be?</a:t>
            </a:r>
            <a:endParaRPr lang="it-IT" sz="18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E8A75F-F451-9FA6-CBCF-A7EA4868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7316A-1A17-EFC4-B531-30D327BF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41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42942B-B463-2FC5-906E-3855E5F94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7"/>
          <a:stretch/>
        </p:blipFill>
        <p:spPr>
          <a:xfrm>
            <a:off x="755779" y="2711302"/>
            <a:ext cx="10680441" cy="32726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B3B4B6-6A63-39D0-66B1-4C85004AB27C}"/>
              </a:ext>
            </a:extLst>
          </p:cNvPr>
          <p:cNvSpPr txBox="1"/>
          <p:nvPr/>
        </p:nvSpPr>
        <p:spPr>
          <a:xfrm>
            <a:off x="3130420" y="1145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ideal use of car among participants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6DC0BD-D18C-3A00-C922-F78179B3B3F1}"/>
              </a:ext>
            </a:extLst>
          </p:cNvPr>
          <p:cNvSpPr txBox="1"/>
          <p:nvPr/>
        </p:nvSpPr>
        <p:spPr>
          <a:xfrm>
            <a:off x="3348974" y="400438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Personal Normative belief (PNB)</a:t>
            </a:r>
            <a:endParaRPr lang="it-IT"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B0FE58A-C734-35A5-5FCC-90EAEEC85B1E}"/>
              </a:ext>
            </a:extLst>
          </p:cNvPr>
          <p:cNvSpPr txBox="1"/>
          <p:nvPr/>
        </p:nvSpPr>
        <p:spPr>
          <a:xfrm>
            <a:off x="1651000" y="5959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24E60BA-65E1-8AC0-8434-45753881607C}"/>
              </a:ext>
            </a:extLst>
          </p:cNvPr>
          <p:cNvSpPr txBox="1"/>
          <p:nvPr/>
        </p:nvSpPr>
        <p:spPr>
          <a:xfrm>
            <a:off x="7086600" y="5931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54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42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4CD822-3054-9280-010B-B763668688A7}"/>
              </a:ext>
            </a:extLst>
          </p:cNvPr>
          <p:cNvSpPr txBox="1"/>
          <p:nvPr/>
        </p:nvSpPr>
        <p:spPr>
          <a:xfrm>
            <a:off x="7786004" y="1911681"/>
            <a:ext cx="3376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30.98</a:t>
            </a:r>
          </a:p>
          <a:p>
            <a:r>
              <a:rPr lang="es-ES" dirty="0"/>
              <a:t>Std: 21.33</a:t>
            </a:r>
          </a:p>
          <a:p>
            <a:r>
              <a:rPr lang="es-ES" dirty="0"/>
              <a:t>Total: 91</a:t>
            </a:r>
            <a:endParaRPr lang="it-IT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29.09</a:t>
            </a:r>
          </a:p>
          <a:p>
            <a:r>
              <a:rPr lang="es-ES" dirty="0"/>
              <a:t>Std: 20.83</a:t>
            </a:r>
          </a:p>
          <a:p>
            <a:r>
              <a:rPr lang="es-ES" dirty="0"/>
              <a:t>Total: 90</a:t>
            </a:r>
            <a:endParaRPr lang="es-ES" b="1" dirty="0">
              <a:solidFill>
                <a:srgbClr val="FF99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8C6BAF-C204-041A-BC34-1A04FCB500E4}"/>
              </a:ext>
            </a:extLst>
          </p:cNvPr>
          <p:cNvSpPr txBox="1"/>
          <p:nvPr/>
        </p:nvSpPr>
        <p:spPr>
          <a:xfrm>
            <a:off x="3348974" y="400438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Personal Normative belief (PNB)</a:t>
            </a:r>
            <a:endParaRPr lang="it-IT" sz="3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192CF1-D387-4CA7-45C6-785FA41A1B99}"/>
              </a:ext>
            </a:extLst>
          </p:cNvPr>
          <p:cNvSpPr txBox="1"/>
          <p:nvPr/>
        </p:nvSpPr>
        <p:spPr>
          <a:xfrm>
            <a:off x="3130420" y="1145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the ideal use of car among participants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74A76D-E8B4-700C-E361-88FEBAD8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71" y="1514831"/>
            <a:ext cx="5872576" cy="39150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E3FFB2-29C9-4C01-E6E6-D617AA7F9C21}"/>
              </a:ext>
            </a:extLst>
          </p:cNvPr>
          <p:cNvSpPr txBox="1"/>
          <p:nvPr/>
        </p:nvSpPr>
        <p:spPr>
          <a:xfrm>
            <a:off x="1107144" y="5338583"/>
            <a:ext cx="9771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The green dashed line represents the </a:t>
            </a:r>
            <a:r>
              <a:rPr lang="es-ES" b="1" dirty="0"/>
              <a:t>median</a:t>
            </a:r>
            <a:r>
              <a:rPr lang="es-ES" dirty="0"/>
              <a:t> of the PNB distribution among participants in the group </a:t>
            </a:r>
          </a:p>
          <a:p>
            <a:pPr marL="446088" indent="-176213">
              <a:buFont typeface="Arial" panose="020B0604020202020204" pitchFamily="34" charset="0"/>
              <a:buChar char="•"/>
            </a:pPr>
            <a:r>
              <a:rPr lang="es-ES" dirty="0"/>
              <a:t>“Public transport” </a:t>
            </a:r>
            <a:r>
              <a:rPr lang="es-ES" dirty="0">
                <a:sym typeface="Wingdings" panose="05000000000000000000" pitchFamily="2" charset="2"/>
              </a:rPr>
              <a:t> 20%</a:t>
            </a:r>
          </a:p>
          <a:p>
            <a:r>
              <a:rPr lang="es-ES" dirty="0"/>
              <a:t>The orange dashed line represents the </a:t>
            </a:r>
            <a:r>
              <a:rPr lang="es-ES" b="1" dirty="0"/>
              <a:t>median</a:t>
            </a:r>
            <a:r>
              <a:rPr lang="es-ES" dirty="0"/>
              <a:t> of the PNB distribution among participants in the group </a:t>
            </a:r>
          </a:p>
          <a:p>
            <a:pPr marL="446088" indent="-176213">
              <a:buFont typeface="Arial" panose="020B0604020202020204" pitchFamily="34" charset="0"/>
              <a:buChar char="•"/>
            </a:pPr>
            <a:r>
              <a:rPr lang="es-ES" dirty="0"/>
              <a:t>“Car” </a:t>
            </a:r>
            <a:r>
              <a:rPr lang="es-ES" dirty="0">
                <a:sym typeface="Wingdings" panose="05000000000000000000" pitchFamily="2" charset="2"/>
              </a:rPr>
              <a:t> 25%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15276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B16B79-D48E-B2C6-9461-CB4960A5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8887"/>
            <a:ext cx="10515600" cy="809237"/>
          </a:xfrm>
        </p:spPr>
        <p:txBody>
          <a:bodyPr>
            <a:normAutofit/>
          </a:bodyPr>
          <a:lstStyle/>
          <a:p>
            <a:r>
              <a:rPr lang="en-US" sz="1800" dirty="0"/>
              <a:t>What share (in %) of other participants in the survey do you think have mostly chosen option A (answered more than 50%) in the previous question?</a:t>
            </a:r>
            <a:endParaRPr lang="it-IT" sz="18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88253B-09B1-990E-ADA1-FF7C757A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DE4EC7-9689-FA99-333D-DC6835C3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2E1C163-794B-8D1F-3A03-09CF3926D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2677850"/>
            <a:ext cx="10892790" cy="333555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ADAB353-82F7-9B21-F207-0DDA5F644376}"/>
              </a:ext>
            </a:extLst>
          </p:cNvPr>
          <p:cNvSpPr txBox="1"/>
          <p:nvPr/>
        </p:nvSpPr>
        <p:spPr>
          <a:xfrm>
            <a:off x="3279710" y="1045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Percentage of the expected ideal use of car among participants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8098A5-921D-0CDE-8645-4E37C9727069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8E3C-E892-F551-67DF-B08C87C164DE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F2FFE9-1765-CA20-1FC2-3D088B4C993F}"/>
              </a:ext>
            </a:extLst>
          </p:cNvPr>
          <p:cNvSpPr txBox="1"/>
          <p:nvPr/>
        </p:nvSpPr>
        <p:spPr>
          <a:xfrm>
            <a:off x="3348974" y="373142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Normative expectations (NE)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179330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042DFD-AB19-0613-8B26-01FE749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44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8C32C8-D80F-DDC2-6958-4E8D358A7E12}"/>
              </a:ext>
            </a:extLst>
          </p:cNvPr>
          <p:cNvSpPr txBox="1"/>
          <p:nvPr/>
        </p:nvSpPr>
        <p:spPr>
          <a:xfrm>
            <a:off x="5631418" y="2063011"/>
            <a:ext cx="33764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sz="1600" dirty="0"/>
              <a:t>Mean: 37.65</a:t>
            </a:r>
          </a:p>
          <a:p>
            <a:r>
              <a:rPr lang="es-ES" sz="1600" dirty="0"/>
              <a:t>Std: 29.53</a:t>
            </a:r>
          </a:p>
          <a:p>
            <a:r>
              <a:rPr lang="es-ES" sz="1600" dirty="0"/>
              <a:t>Total: 91</a:t>
            </a:r>
            <a:endParaRPr lang="es-ES" sz="1600" b="1" dirty="0">
              <a:solidFill>
                <a:srgbClr val="FF9900"/>
              </a:solidFill>
            </a:endParaRPr>
          </a:p>
          <a:p>
            <a:endParaRPr lang="es-ES" sz="2000" dirty="0"/>
          </a:p>
          <a:p>
            <a:r>
              <a:rPr lang="es-ES" sz="20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sz="1600" dirty="0"/>
              <a:t>Mean: 31.40</a:t>
            </a:r>
          </a:p>
          <a:p>
            <a:r>
              <a:rPr lang="es-ES" sz="1600" dirty="0"/>
              <a:t>Std: 28.04</a:t>
            </a:r>
          </a:p>
          <a:p>
            <a:r>
              <a:rPr lang="es-ES" sz="1600" dirty="0"/>
              <a:t>Total: </a:t>
            </a:r>
            <a:r>
              <a:rPr lang="it-IT" sz="1600" dirty="0"/>
              <a:t>90</a:t>
            </a:r>
            <a:endParaRPr lang="es-ES" sz="1600" b="1" dirty="0">
              <a:solidFill>
                <a:srgbClr val="FF99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019095-61BA-A12B-C3E9-39879E67D100}"/>
              </a:ext>
            </a:extLst>
          </p:cNvPr>
          <p:cNvSpPr txBox="1"/>
          <p:nvPr/>
        </p:nvSpPr>
        <p:spPr>
          <a:xfrm>
            <a:off x="3348974" y="373142"/>
            <a:ext cx="5658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Normative expectations (NE)</a:t>
            </a:r>
            <a:endParaRPr lang="it-IT" sz="3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EFC7CE-10A2-AC13-657D-E3B59DA0F364}"/>
              </a:ext>
            </a:extLst>
          </p:cNvPr>
          <p:cNvSpPr txBox="1"/>
          <p:nvPr/>
        </p:nvSpPr>
        <p:spPr>
          <a:xfrm>
            <a:off x="3279710" y="1045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Percentage of the expected ideal use of car among participants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B96F407-4850-2CAD-FB41-4AB0ECFECCBA}"/>
              </a:ext>
            </a:extLst>
          </p:cNvPr>
          <p:cNvSpPr txBox="1"/>
          <p:nvPr/>
        </p:nvSpPr>
        <p:spPr>
          <a:xfrm>
            <a:off x="787422" y="5371067"/>
            <a:ext cx="10781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The dashed line (in the fig. on the left) represents the actual number </a:t>
            </a:r>
            <a:r>
              <a:rPr lang="en-US" sz="1800" dirty="0"/>
              <a:t>of other participants who have mostly chosen option A (answered more than 50%) in the previous question, which is </a:t>
            </a:r>
            <a:r>
              <a:rPr lang="en-US" b="1" dirty="0"/>
              <a:t>17.12</a:t>
            </a:r>
            <a:r>
              <a:rPr lang="en-US" dirty="0"/>
              <a:t>% of all participants, calculated by computing the area under the probability density averaged for the two groups (see fig. on the right).</a:t>
            </a: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303185B-8D1C-6216-8C8B-A6512B17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4460994-3E8B-3A85-AE1B-AE4A7ABF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1" y="1708990"/>
            <a:ext cx="5376187" cy="358412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AD8E66C-39AC-637D-870D-467C03E7C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63" y="2063011"/>
            <a:ext cx="4120772" cy="274718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D26A894-5421-3B1C-BBE2-678C4A1F0017}"/>
              </a:ext>
            </a:extLst>
          </p:cNvPr>
          <p:cNvSpPr txBox="1"/>
          <p:nvPr/>
        </p:nvSpPr>
        <p:spPr>
          <a:xfrm>
            <a:off x="7236883" y="1878345"/>
            <a:ext cx="5658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Personal Normative belief (PNB)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0766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613ABB5-42A3-E604-8890-1B47007578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489" y="269618"/>
            <a:ext cx="7023062" cy="2323150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45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2A8B67-EA94-D133-AB37-0925E7EE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8093" y="2469010"/>
            <a:ext cx="4786008" cy="592527"/>
          </a:xfrm>
        </p:spPr>
        <p:txBody>
          <a:bodyPr>
            <a:normAutofit/>
          </a:bodyPr>
          <a:lstStyle/>
          <a:p>
            <a:pPr algn="ctr"/>
            <a:r>
              <a:rPr lang="es-ES" sz="2000" dirty="0"/>
              <a:t>Distribution of the use of public transport</a:t>
            </a:r>
            <a:endParaRPr lang="it-IT" sz="200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FD0085C7-A39C-DC94-BE31-79D85E76622C}"/>
              </a:ext>
            </a:extLst>
          </p:cNvPr>
          <p:cNvSpPr txBox="1">
            <a:spLocks/>
          </p:cNvSpPr>
          <p:nvPr/>
        </p:nvSpPr>
        <p:spPr>
          <a:xfrm>
            <a:off x="1553295" y="2467042"/>
            <a:ext cx="3768648" cy="5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Distribution of the use of car (driver, passenger, motorbike)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31553B6-1175-C323-ADB6-9BDAE5B5D92F}"/>
              </a:ext>
            </a:extLst>
          </p:cNvPr>
          <p:cNvSpPr txBox="1"/>
          <p:nvPr/>
        </p:nvSpPr>
        <p:spPr>
          <a:xfrm>
            <a:off x="2584261" y="6380401"/>
            <a:ext cx="25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Total : 48 people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1CC6473-28B8-DE3C-A76E-B36566DD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5" y="3217986"/>
            <a:ext cx="4786008" cy="31906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540D87D-3702-D79B-E06C-BC00CCB9C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93" y="3217986"/>
            <a:ext cx="4786008" cy="319067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E6DF2B-4ABF-F175-12DD-53B6D7B3A57E}"/>
              </a:ext>
            </a:extLst>
          </p:cNvPr>
          <p:cNvSpPr txBox="1"/>
          <p:nvPr/>
        </p:nvSpPr>
        <p:spPr>
          <a:xfrm>
            <a:off x="8324849" y="6380401"/>
            <a:ext cx="25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Total : 133 people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6604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65DD3D-9548-5580-F9D9-ADFBA1AB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Social norm strenght </a:t>
            </a:r>
            <a:r>
              <a:rPr lang="it-IT" dirty="0" err="1"/>
              <a:t>definition</a:t>
            </a:r>
            <a:r>
              <a:rPr lang="it-IT" dirty="0"/>
              <a:t> and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F2C22-9C8A-48F5-CFD0-CD9B26CE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D0B13-4A57-BFF6-3ACB-7772928A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46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0EBCCC-D295-8E8E-590C-26966A022CBC}"/>
              </a:ext>
            </a:extLst>
          </p:cNvPr>
          <p:cNvSpPr txBox="1"/>
          <p:nvPr/>
        </p:nvSpPr>
        <p:spPr>
          <a:xfrm>
            <a:off x="1076324" y="2302639"/>
            <a:ext cx="10391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b="1" dirty="0" err="1"/>
              <a:t>norm</a:t>
            </a:r>
            <a:r>
              <a:rPr lang="it-IT" b="1" dirty="0"/>
              <a:t> </a:t>
            </a:r>
            <a:r>
              <a:rPr lang="it-IT" b="1" dirty="0" err="1"/>
              <a:t>strength</a:t>
            </a:r>
            <a:r>
              <a:rPr lang="it-IT" b="1" dirty="0"/>
              <a:t> </a:t>
            </a:r>
            <a:r>
              <a:rPr lang="it-IT" dirty="0"/>
              <a:t>in the following way: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consistency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far are the </a:t>
            </a:r>
            <a:r>
              <a:rPr lang="it-IT" dirty="0" err="1"/>
              <a:t>participants</a:t>
            </a:r>
            <a:r>
              <a:rPr lang="it-IT" dirty="0"/>
              <a:t>’ </a:t>
            </a:r>
            <a:r>
              <a:rPr lang="it-IT" dirty="0" err="1"/>
              <a:t>expectations</a:t>
            </a:r>
            <a:r>
              <a:rPr lang="it-IT" dirty="0"/>
              <a:t> from one to </a:t>
            </a:r>
            <a:r>
              <a:rPr lang="it-IT" dirty="0" err="1"/>
              <a:t>another</a:t>
            </a:r>
            <a:r>
              <a:rPr lang="it-IT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accuracy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’ </a:t>
            </a:r>
            <a:r>
              <a:rPr lang="it-IT" dirty="0" err="1"/>
              <a:t>expectations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normative) “forecast” </a:t>
            </a:r>
            <a:r>
              <a:rPr lang="it-IT" dirty="0" err="1"/>
              <a:t>what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 will do or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is appropriate to do.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specificity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individual’s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 </a:t>
            </a:r>
            <a:r>
              <a:rPr lang="it-IT" dirty="0" err="1"/>
              <a:t>expectations</a:t>
            </a:r>
            <a:r>
              <a:rPr lang="it-IT" dirty="0"/>
              <a:t> are close to the group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empirical</a:t>
            </a:r>
            <a:r>
              <a:rPr lang="it-IT" dirty="0"/>
              <a:t> and normative </a:t>
            </a:r>
            <a:r>
              <a:rPr lang="it-IT" dirty="0" err="1"/>
              <a:t>expectations</a:t>
            </a:r>
            <a:r>
              <a:rPr lang="it-IT" dirty="0"/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20D8A58-3401-4B4D-8A1F-B96F2C8D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2876550"/>
            <a:ext cx="53530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3A9F88-807C-1C46-5763-F3F3B05D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Consistency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7135439-DF8C-DFB6-3385-1CDFAB48E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59693"/>
            <a:ext cx="5181600" cy="310895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05002D-CBCA-F1E7-9269-6ECF0273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78E145-10BE-A6B1-C664-7F5C36C0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47</a:t>
            </a:fld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85FC64F-5E9E-9BC5-138D-796B9B51A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62"/>
          <a:stretch/>
        </p:blipFill>
        <p:spPr>
          <a:xfrm>
            <a:off x="303158" y="2677645"/>
            <a:ext cx="6875496" cy="84660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80E6779-1F17-7DF9-0CDF-DC3C73904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66" b="36793"/>
          <a:stretch/>
        </p:blipFill>
        <p:spPr>
          <a:xfrm>
            <a:off x="303158" y="3942202"/>
            <a:ext cx="6875496" cy="7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03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8CC4B-EACF-4973-38C3-5D105D03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Accuracy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428A979-B81E-69D2-AEE6-640898E66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54" y="2114461"/>
            <a:ext cx="5068107" cy="3040863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5C459B-CAEF-D54A-77EF-3D32E595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556C94-D9D7-58D2-5EE6-3F2CD386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48</a:t>
            </a:fld>
            <a:endParaRPr lang="it-IT"/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A1409629-69C5-BCCF-2CB5-297AC5EAB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70132"/>
          <a:stretch/>
        </p:blipFill>
        <p:spPr>
          <a:xfrm>
            <a:off x="322133" y="2323224"/>
            <a:ext cx="6421821" cy="693628"/>
          </a:xfrm>
        </p:spPr>
      </p:pic>
      <p:pic>
        <p:nvPicPr>
          <p:cNvPr id="15" name="Segnaposto contenuto 13">
            <a:extLst>
              <a:ext uri="{FF2B5EF4-FFF2-40B4-BE49-F238E27FC236}">
                <a16:creationId xmlns:a16="http://schemas.microsoft.com/office/drawing/2014/main" id="{8066230D-FC9B-8BEF-58C1-DC3456F7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65"/>
          <a:stretch/>
        </p:blipFill>
        <p:spPr>
          <a:xfrm>
            <a:off x="472712" y="3664825"/>
            <a:ext cx="6421821" cy="16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60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D2C00-7786-644E-1F3A-8E345F40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Specificity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EA8D2C4-8EE6-C6E8-6FB6-4511A30AC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15" y="2331201"/>
            <a:ext cx="5181600" cy="310895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F6AC92-CC4D-90A6-2821-1BAC7AE6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9D7BFD-6B9F-88AC-BA44-216A4524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49</a:t>
            </a:fld>
            <a:endParaRPr lang="it-IT"/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E5FAED63-BE8A-5170-0AE8-AAD7BDFE0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55546"/>
          <a:stretch/>
        </p:blipFill>
        <p:spPr>
          <a:xfrm>
            <a:off x="330551" y="2885802"/>
            <a:ext cx="6566864" cy="663466"/>
          </a:xfrm>
        </p:spPr>
      </p:pic>
      <p:pic>
        <p:nvPicPr>
          <p:cNvPr id="19" name="Segnaposto contenuto 17">
            <a:extLst>
              <a:ext uri="{FF2B5EF4-FFF2-40B4-BE49-F238E27FC236}">
                <a16:creationId xmlns:a16="http://schemas.microsoft.com/office/drawing/2014/main" id="{119C143C-5491-AA5F-11E6-92188A69D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07"/>
          <a:stretch/>
        </p:blipFill>
        <p:spPr>
          <a:xfrm>
            <a:off x="473071" y="4102318"/>
            <a:ext cx="6566864" cy="7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3C734CA-2839-3AFC-6555-0A2188FC9E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1119" y="1571137"/>
            <a:ext cx="4085909" cy="3463630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426DB1B-BC3E-395B-C6EB-357E5FF1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D69928-9D1B-98BF-476C-30E1EF6A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E1A159-D94B-3123-E56F-4A146757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5" y="3331779"/>
            <a:ext cx="4109597" cy="3287678"/>
          </a:xfrm>
          <a:prstGeom prst="rect">
            <a:avLst/>
          </a:prstGeo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4A789F4-791D-C548-3755-44F2B06FAC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9" y="238543"/>
            <a:ext cx="4027762" cy="3222211"/>
          </a:xfrm>
        </p:spPr>
      </p:pic>
    </p:spTree>
    <p:extLst>
      <p:ext uri="{BB962C8B-B14F-4D97-AF65-F5344CB8AC3E}">
        <p14:creationId xmlns:p14="http://schemas.microsoft.com/office/powerpoint/2010/main" val="1409186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D3DF7-B679-3481-8C35-2614C20B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Norm strength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CD98038-43B8-1B44-8BDD-0A0FEC204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827" y="3310017"/>
            <a:ext cx="5933641" cy="746975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DDB8883-59FB-15B7-64D2-AC58F114D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7476"/>
            <a:ext cx="5913830" cy="3548297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1A3DD3-FFB9-BDB4-CA0A-127430BB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FA01-5E6C-D7C1-F168-38340FC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07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0DA8B08-7EDD-94D5-DB2B-A7DEDC63A8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0443" y="816358"/>
            <a:ext cx="7437953" cy="276999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51</a:t>
            </a:fld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11254A6-D929-36CA-2B7D-DE1D46FF8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848"/>
          <a:stretch/>
        </p:blipFill>
        <p:spPr>
          <a:xfrm>
            <a:off x="960443" y="4502297"/>
            <a:ext cx="5667630" cy="1242054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FE55AA-6943-6B68-AB24-F8DE2E169FF2}"/>
              </a:ext>
            </a:extLst>
          </p:cNvPr>
          <p:cNvSpPr txBox="1"/>
          <p:nvPr/>
        </p:nvSpPr>
        <p:spPr>
          <a:xfrm>
            <a:off x="975927" y="4011632"/>
            <a:ext cx="10240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Even</a:t>
            </a:r>
            <a:r>
              <a:rPr lang="it-IT" sz="1400" dirty="0"/>
              <a:t> </a:t>
            </a:r>
            <a:r>
              <a:rPr lang="it-IT" sz="1400" dirty="0" err="1"/>
              <a:t>if</a:t>
            </a:r>
            <a:r>
              <a:rPr lang="it-IT" sz="1400" dirty="0"/>
              <a:t> you </a:t>
            </a:r>
            <a:r>
              <a:rPr lang="it-IT" sz="1400" dirty="0" err="1"/>
              <a:t>answered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you do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access to a car, </a:t>
            </a:r>
            <a:r>
              <a:rPr lang="it-IT" sz="1400" dirty="0" err="1"/>
              <a:t>imagine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you </a:t>
            </a:r>
            <a:r>
              <a:rPr lang="it-IT" sz="1400" dirty="0" err="1"/>
              <a:t>have</a:t>
            </a:r>
            <a:r>
              <a:rPr lang="it-IT" sz="1400" dirty="0"/>
              <a:t> it for </a:t>
            </a:r>
            <a:r>
              <a:rPr lang="it-IT" sz="1400" dirty="0" err="1"/>
              <a:t>your</a:t>
            </a:r>
            <a:r>
              <a:rPr lang="it-IT" sz="1400" dirty="0"/>
              <a:t> </a:t>
            </a:r>
            <a:r>
              <a:rPr lang="it-IT" sz="1400" dirty="0" err="1"/>
              <a:t>daily</a:t>
            </a:r>
            <a:r>
              <a:rPr lang="it-IT" sz="1400" dirty="0"/>
              <a:t> </a:t>
            </a:r>
            <a:r>
              <a:rPr lang="it-IT" sz="1400" dirty="0" err="1"/>
              <a:t>commute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899576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3487E-A1F8-E839-6286-79CA4A65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155"/>
            <a:ext cx="10515600" cy="9081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also use option A 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C4DF5C7-A435-94A0-D58B-4D299BE53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17"/>
          <a:stretch/>
        </p:blipFill>
        <p:spPr>
          <a:xfrm>
            <a:off x="695484" y="4047530"/>
            <a:ext cx="10515600" cy="207559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E69243-D135-0EBF-C8C3-AD734B01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0CB411-0E95-9E7A-CE41-D06B4FCE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52</a:t>
            </a:fld>
            <a:endParaRPr lang="it-IT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A3595269-31DC-79EA-5371-C50B94DB0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31"/>
          <a:stretch/>
        </p:blipFill>
        <p:spPr>
          <a:xfrm>
            <a:off x="695484" y="1238703"/>
            <a:ext cx="10230168" cy="11752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E4E710-A602-D0D4-C452-E3BC145DEFD5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CF4279-29A1-8114-7694-B4AE8030FCB7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48DF37-3412-A242-8DC5-9C3044097198}"/>
              </a:ext>
            </a:extLst>
          </p:cNvPr>
          <p:cNvSpPr txBox="1"/>
          <p:nvPr/>
        </p:nvSpPr>
        <p:spPr>
          <a:xfrm>
            <a:off x="2799907" y="468408"/>
            <a:ext cx="6592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High NE): </a:t>
            </a:r>
            <a:endParaRPr lang="it-IT"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467918-EBB0-2A54-AABF-648672F0E02A}"/>
              </a:ext>
            </a:extLst>
          </p:cNvPr>
          <p:cNvSpPr txBox="1"/>
          <p:nvPr/>
        </p:nvSpPr>
        <p:spPr>
          <a:xfrm>
            <a:off x="1058638" y="3339258"/>
            <a:ext cx="9867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</a:rPr>
              <a:t>Both plots show the distribution relative to the option: car</a:t>
            </a:r>
          </a:p>
          <a:p>
            <a:r>
              <a:rPr lang="es-ES" sz="1600" dirty="0"/>
              <a:t>(the distribution of set A is kept the same, while for set B we computed 100% - their answers)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356968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C8CFC8D-3267-9DA3-4685-1E40591427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1" y="2193759"/>
            <a:ext cx="5573233" cy="3715489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281ABF-B1AD-D6C7-3975-47F4FE8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4E0B2F-C384-D26A-DE49-FD332B25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53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E062B5-9780-8853-9ABA-6DB099E6E6BB}"/>
              </a:ext>
            </a:extLst>
          </p:cNvPr>
          <p:cNvSpPr txBox="1"/>
          <p:nvPr/>
        </p:nvSpPr>
        <p:spPr>
          <a:xfrm>
            <a:off x="2799907" y="468408"/>
            <a:ext cx="6592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High NE): </a:t>
            </a:r>
            <a:endParaRPr lang="it-IT" sz="3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776DD9-500D-D927-8B13-5B51551F187E}"/>
              </a:ext>
            </a:extLst>
          </p:cNvPr>
          <p:cNvSpPr txBox="1"/>
          <p:nvPr/>
        </p:nvSpPr>
        <p:spPr>
          <a:xfrm>
            <a:off x="7234087" y="2416244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43.63</a:t>
            </a:r>
          </a:p>
          <a:p>
            <a:r>
              <a:rPr lang="es-ES" dirty="0"/>
              <a:t>Std: 35.21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32.66</a:t>
            </a:r>
          </a:p>
          <a:p>
            <a:r>
              <a:rPr lang="es-ES" dirty="0"/>
              <a:t>Std: 29.18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13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D103A1-380E-AB76-CEF4-95FF913C4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953"/>
          <a:stretch/>
        </p:blipFill>
        <p:spPr>
          <a:xfrm>
            <a:off x="438426" y="3803764"/>
            <a:ext cx="11315147" cy="2231111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D91BE5-CE4A-21C7-BFBE-2EB1ED3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2905D2-D9AE-3029-0988-C0AC1124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54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3FF4151-DEBF-CEAB-65CD-48689C483770}"/>
              </a:ext>
            </a:extLst>
          </p:cNvPr>
          <p:cNvSpPr txBox="1">
            <a:spLocks/>
          </p:cNvSpPr>
          <p:nvPr/>
        </p:nvSpPr>
        <p:spPr>
          <a:xfrm>
            <a:off x="859465" y="2368475"/>
            <a:ext cx="1069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</a:t>
            </a:r>
            <a:endParaRPr lang="it-IT" sz="18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0CF7B22D-A8BB-9E2A-34C0-BB9971B45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8" b="50094"/>
          <a:stretch/>
        </p:blipFill>
        <p:spPr>
          <a:xfrm>
            <a:off x="767932" y="1194351"/>
            <a:ext cx="10230168" cy="11771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A9A884-B67C-85CE-1866-6C7E5D9A5820}"/>
              </a:ext>
            </a:extLst>
          </p:cNvPr>
          <p:cNvSpPr txBox="1"/>
          <p:nvPr/>
        </p:nvSpPr>
        <p:spPr>
          <a:xfrm>
            <a:off x="3048000" y="3544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HL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Low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B7F00A5-8478-A9E2-4797-F1B70F252F75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AF12D8-6AE1-AAAE-84F4-E9D92BB766B2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3638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D91BE5-CE4A-21C7-BFBE-2EB1ED35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2905D2-D9AE-3029-0988-C0AC1124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55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A9A884-B67C-85CE-1866-6C7E5D9A5820}"/>
              </a:ext>
            </a:extLst>
          </p:cNvPr>
          <p:cNvSpPr txBox="1"/>
          <p:nvPr/>
        </p:nvSpPr>
        <p:spPr>
          <a:xfrm>
            <a:off x="3048000" y="3544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HL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(High EE, Low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D5DE09-C55E-E489-1D58-84AF7E021C79}"/>
              </a:ext>
            </a:extLst>
          </p:cNvPr>
          <p:cNvSpPr txBox="1"/>
          <p:nvPr/>
        </p:nvSpPr>
        <p:spPr>
          <a:xfrm>
            <a:off x="7455776" y="2174262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40.99</a:t>
            </a:r>
          </a:p>
          <a:p>
            <a:r>
              <a:rPr lang="es-ES" dirty="0"/>
              <a:t>Std: 33.20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30.38</a:t>
            </a:r>
          </a:p>
          <a:p>
            <a:r>
              <a:rPr lang="es-ES" dirty="0"/>
              <a:t>Std: 28.04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A244779E-982B-E9B5-EBA8-38F0D03CD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6" y="1956392"/>
            <a:ext cx="5777150" cy="3851434"/>
          </a:xfrm>
        </p:spPr>
      </p:pic>
    </p:spTree>
    <p:extLst>
      <p:ext uri="{BB962C8B-B14F-4D97-AF65-F5344CB8AC3E}">
        <p14:creationId xmlns:p14="http://schemas.microsoft.com/office/powerpoint/2010/main" val="7352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E64A43-4331-A9B2-C728-97250BF1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13"/>
          <a:stretch/>
        </p:blipFill>
        <p:spPr>
          <a:xfrm>
            <a:off x="551007" y="3878609"/>
            <a:ext cx="11089986" cy="225829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8998BD-4549-4588-168E-BE03BE5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08E4BC-C95C-E61E-3C2D-0C3C2FB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56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AE647E-1B8A-3DE8-B423-B23C9617ED75}"/>
              </a:ext>
            </a:extLst>
          </p:cNvPr>
          <p:cNvSpPr txBox="1"/>
          <p:nvPr/>
        </p:nvSpPr>
        <p:spPr>
          <a:xfrm>
            <a:off x="1003462" y="2832784"/>
            <a:ext cx="10350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05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</a:t>
            </a:r>
            <a:endParaRPr lang="it-IT" sz="1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5865F826-597B-12A6-508B-314467371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3" b="25658"/>
          <a:stretch/>
        </p:blipFill>
        <p:spPr>
          <a:xfrm>
            <a:off x="980916" y="1457195"/>
            <a:ext cx="10230168" cy="115613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66399C-1E96-6C84-661D-0DA5EF27481B}"/>
              </a:ext>
            </a:extLst>
          </p:cNvPr>
          <p:cNvSpPr txBox="1"/>
          <p:nvPr/>
        </p:nvSpPr>
        <p:spPr>
          <a:xfrm>
            <a:off x="3048000" y="47389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High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9A382-574F-ADCE-4061-F3033450124E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F15810-A210-AE51-8729-A00F1EBB7E2E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1596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8998BD-4549-4588-168E-BE03BE5E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08E4BC-C95C-E61E-3C2D-0C3C2FB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57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66399C-1E96-6C84-661D-0DA5EF27481B}"/>
              </a:ext>
            </a:extLst>
          </p:cNvPr>
          <p:cNvSpPr txBox="1"/>
          <p:nvPr/>
        </p:nvSpPr>
        <p:spPr>
          <a:xfrm>
            <a:off x="3048000" y="47389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LH</a:t>
            </a:r>
            <a:r>
              <a:rPr lang="en-US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High NE): </a:t>
            </a:r>
            <a:endParaRPr lang="it-IT" sz="32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EB8C87-5FA5-F7CC-F062-9D2D6D1660EF}"/>
              </a:ext>
            </a:extLst>
          </p:cNvPr>
          <p:cNvSpPr txBox="1"/>
          <p:nvPr/>
        </p:nvSpPr>
        <p:spPr>
          <a:xfrm>
            <a:off x="7872040" y="2122461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40.90</a:t>
            </a:r>
          </a:p>
          <a:p>
            <a:r>
              <a:rPr lang="es-ES" dirty="0"/>
              <a:t>Std: 32.98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33.01</a:t>
            </a:r>
          </a:p>
          <a:p>
            <a:r>
              <a:rPr lang="es-ES" dirty="0"/>
              <a:t>Std: 29.08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  <p:pic>
        <p:nvPicPr>
          <p:cNvPr id="17" name="Segnaposto contenuto 15">
            <a:extLst>
              <a:ext uri="{FF2B5EF4-FFF2-40B4-BE49-F238E27FC236}">
                <a16:creationId xmlns:a16="http://schemas.microsoft.com/office/drawing/2014/main" id="{2A2EB7ED-5496-5FD0-5899-65700D80B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1" y="1959019"/>
            <a:ext cx="5814244" cy="38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534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96EE258-029E-28AA-A9B2-3EC08A141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05" b="-1"/>
          <a:stretch/>
        </p:blipFill>
        <p:spPr>
          <a:xfrm>
            <a:off x="551558" y="3804650"/>
            <a:ext cx="11088883" cy="2208752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C4C7B8-D029-37AC-C254-FEA77B23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273A39-9905-07F5-2CB0-4B632E8E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A327B4-93F0-83A9-6504-DB422972B9F2}"/>
              </a:ext>
            </a:extLst>
          </p:cNvPr>
          <p:cNvSpPr txBox="1"/>
          <p:nvPr/>
        </p:nvSpPr>
        <p:spPr>
          <a:xfrm>
            <a:off x="832662" y="269485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that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people answering this survey say they use option A to “go to work” </a:t>
            </a:r>
            <a:r>
              <a:rPr lang="nb-NO" sz="105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sz="18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them think that other people should use option A </a:t>
            </a:r>
            <a:endParaRPr lang="it-IT" sz="1800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95BBE8EB-D731-0791-D79A-E93E6A7F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13"/>
          <a:stretch/>
        </p:blipFill>
        <p:spPr>
          <a:xfrm>
            <a:off x="797811" y="1262368"/>
            <a:ext cx="10230168" cy="12055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C02D96-1830-3CB0-0D9C-2A8F8093C0D2}"/>
              </a:ext>
            </a:extLst>
          </p:cNvPr>
          <p:cNvSpPr txBox="1"/>
          <p:nvPr/>
        </p:nvSpPr>
        <p:spPr>
          <a:xfrm>
            <a:off x="3321268" y="3803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LL</a:t>
            </a:r>
            <a:r>
              <a:rPr lang="it-IT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Low NE):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93018E-4FB1-2517-86AB-B9105C2B39C0}"/>
              </a:ext>
            </a:extLst>
          </p:cNvPr>
          <p:cNvSpPr txBox="1"/>
          <p:nvPr/>
        </p:nvSpPr>
        <p:spPr>
          <a:xfrm>
            <a:off x="1651000" y="6136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A 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3ED87C-E8BD-54F0-C306-C1C42FC6927D}"/>
              </a:ext>
            </a:extLst>
          </p:cNvPr>
          <p:cNvSpPr txBox="1"/>
          <p:nvPr/>
        </p:nvSpPr>
        <p:spPr>
          <a:xfrm>
            <a:off x="7086600" y="610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Participants having car as option 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2852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C4C7B8-D029-37AC-C254-FEA77B23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273A39-9905-07F5-2CB0-4B632E8E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59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C02D96-1830-3CB0-0D9C-2A8F8093C0D2}"/>
              </a:ext>
            </a:extLst>
          </p:cNvPr>
          <p:cNvSpPr txBox="1"/>
          <p:nvPr/>
        </p:nvSpPr>
        <p:spPr>
          <a:xfrm>
            <a:off x="3321268" y="3803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LL</a:t>
            </a:r>
            <a:r>
              <a:rPr lang="it-IT" sz="32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(Low EE, Low NE): 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4D4FEE6-CFED-931E-7035-CBC7EB85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64" y="2058329"/>
            <a:ext cx="5827906" cy="3885271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33B8AC-78A6-BB28-B793-2E90FC755160}"/>
              </a:ext>
            </a:extLst>
          </p:cNvPr>
          <p:cNvSpPr txBox="1"/>
          <p:nvPr/>
        </p:nvSpPr>
        <p:spPr>
          <a:xfrm>
            <a:off x="7212822" y="2301852"/>
            <a:ext cx="337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9900"/>
                </a:solidFill>
              </a:rPr>
              <a:t>A: Car</a:t>
            </a:r>
          </a:p>
          <a:p>
            <a:r>
              <a:rPr lang="es-ES" dirty="0"/>
              <a:t>Mean: 42.75</a:t>
            </a:r>
          </a:p>
          <a:p>
            <a:r>
              <a:rPr lang="es-ES" dirty="0"/>
              <a:t>Std: 35.23</a:t>
            </a:r>
          </a:p>
          <a:p>
            <a:r>
              <a:rPr lang="es-ES" dirty="0"/>
              <a:t>Total: 91</a:t>
            </a:r>
            <a:endParaRPr lang="es-ES" b="1" dirty="0">
              <a:solidFill>
                <a:srgbClr val="FF9900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sz="2800" b="1" dirty="0">
                <a:solidFill>
                  <a:srgbClr val="00B050"/>
                </a:solidFill>
              </a:rPr>
              <a:t>A: Public transport</a:t>
            </a:r>
          </a:p>
          <a:p>
            <a:r>
              <a:rPr lang="es-ES" dirty="0"/>
              <a:t>Mean: 29.33</a:t>
            </a:r>
          </a:p>
          <a:p>
            <a:r>
              <a:rPr lang="es-ES" dirty="0"/>
              <a:t>Std: 27.90</a:t>
            </a:r>
          </a:p>
          <a:p>
            <a:r>
              <a:rPr lang="es-ES" dirty="0"/>
              <a:t>Total: </a:t>
            </a:r>
            <a:r>
              <a:rPr lang="it-IT" dirty="0"/>
              <a:t>90</a:t>
            </a:r>
            <a:endParaRPr lang="es-E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0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645250-D7F8-186E-2915-34897D1B39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5925" y="1045820"/>
            <a:ext cx="7721116" cy="2383180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3079EDE-3051-0A7A-EC48-C37105AC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77951A-B5D2-BD77-94F3-9EEDAAC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41DF09-91B0-0C44-9E03-1B354D1F1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57" y="2596055"/>
            <a:ext cx="6444646" cy="36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9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21">
            <a:extLst>
              <a:ext uri="{FF2B5EF4-FFF2-40B4-BE49-F238E27FC236}">
                <a16:creationId xmlns:a16="http://schemas.microsoft.com/office/drawing/2014/main" id="{6B705D29-83B6-4255-73C3-FE384E9C82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300699"/>
            <a:ext cx="4770439" cy="3180292"/>
          </a:xfr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9CF2176D-BCE4-356D-25FB-8FA90D5A34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8" y="300699"/>
            <a:ext cx="4770438" cy="318029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D127AC-4F5E-9772-5A70-BE01B865B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038" y="-239978"/>
            <a:ext cx="5157787" cy="823912"/>
          </a:xfrm>
        </p:spPr>
        <p:txBody>
          <a:bodyPr/>
          <a:lstStyle/>
          <a:p>
            <a:pPr algn="ctr"/>
            <a:r>
              <a:rPr lang="es-ES" dirty="0"/>
              <a:t>HH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99F907-9F1E-A87F-B137-C37D6B80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9650" y="-239978"/>
            <a:ext cx="5183188" cy="823912"/>
          </a:xfrm>
        </p:spPr>
        <p:txBody>
          <a:bodyPr/>
          <a:lstStyle/>
          <a:p>
            <a:pPr algn="ctr"/>
            <a:r>
              <a:rPr lang="es-ES" dirty="0"/>
              <a:t>HL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30B684A-7CE2-978B-499B-3779FC7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8E96464-9DDC-B524-4F9E-E38EBD92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60</a:t>
            </a:fld>
            <a:endParaRPr lang="it-IT"/>
          </a:p>
        </p:txBody>
      </p:sp>
      <p:pic>
        <p:nvPicPr>
          <p:cNvPr id="11" name="Segnaposto contenuto 15">
            <a:extLst>
              <a:ext uri="{FF2B5EF4-FFF2-40B4-BE49-F238E27FC236}">
                <a16:creationId xmlns:a16="http://schemas.microsoft.com/office/drawing/2014/main" id="{A063CB05-FFC2-F5E5-B89A-71DB69B7B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6" y="3582458"/>
            <a:ext cx="4770438" cy="3180292"/>
          </a:xfrm>
          <a:prstGeom prst="rect">
            <a:avLst/>
          </a:prstGeom>
        </p:spPr>
      </p:pic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9F2C598D-D1DD-EE82-16B5-85F015BF639B}"/>
              </a:ext>
            </a:extLst>
          </p:cNvPr>
          <p:cNvSpPr txBox="1">
            <a:spLocks/>
          </p:cNvSpPr>
          <p:nvPr/>
        </p:nvSpPr>
        <p:spPr>
          <a:xfrm>
            <a:off x="964406" y="3032257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LH</a:t>
            </a:r>
            <a:endParaRPr lang="it-IT" dirty="0"/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9FE067F0-6EA1-C761-8F9C-5C4B48254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3" y="3582458"/>
            <a:ext cx="4770438" cy="3180292"/>
          </a:xfrm>
          <a:prstGeom prst="rect">
            <a:avLst/>
          </a:prstGeom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F027FC5E-2EE4-460A-4644-3FF2F68A9611}"/>
              </a:ext>
            </a:extLst>
          </p:cNvPr>
          <p:cNvSpPr txBox="1">
            <a:spLocks/>
          </p:cNvSpPr>
          <p:nvPr/>
        </p:nvSpPr>
        <p:spPr>
          <a:xfrm>
            <a:off x="6134103" y="306903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0007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F38D3-81CF-23A9-2EFB-DE9DCD83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Conditional choice per treatment</a:t>
            </a:r>
            <a:br>
              <a:rPr lang="es-ES" dirty="0"/>
            </a:b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81E096-E7D1-350C-65D6-1D183B38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1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40F618-8929-87C8-F8E2-01568F63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61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FFF5C2-70D8-6E55-EBA5-309E02376CCE}"/>
              </a:ext>
            </a:extLst>
          </p:cNvPr>
          <p:cNvSpPr txBox="1"/>
          <p:nvPr/>
        </p:nvSpPr>
        <p:spPr>
          <a:xfrm>
            <a:off x="838200" y="5301148"/>
            <a:ext cx="1080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However, 99 people (</a:t>
            </a:r>
            <a:r>
              <a:rPr lang="es-ES" b="1" dirty="0"/>
              <a:t>54.7</a:t>
            </a:r>
            <a:r>
              <a:rPr lang="es-ES" dirty="0"/>
              <a:t>%) answered the same percentage in the 4 questions HH, HL, LH, LL,</a:t>
            </a:r>
          </a:p>
          <a:p>
            <a:r>
              <a:rPr lang="es-ES" dirty="0"/>
              <a:t>And 121 people (66.9%) answered the same percentage in the questions HL, LH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69ACFA-ADC8-0F06-7401-C11AF00D94BC}"/>
              </a:ext>
            </a:extLst>
          </p:cNvPr>
          <p:cNvSpPr txBox="1"/>
          <p:nvPr/>
        </p:nvSpPr>
        <p:spPr>
          <a:xfrm>
            <a:off x="838200" y="1298801"/>
            <a:ext cx="108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 plot the average of the answers of the participants in each question (conditional choice).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1F3E2F-89E9-DCAD-1F6A-BDFF33F4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" y="1788721"/>
            <a:ext cx="11708091" cy="35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06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70B24B-7922-67B9-919C-6A99AA8D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Analysis of behavioral typology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45C08BE-B770-E20A-4E1A-DAA12567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6" y="3481220"/>
            <a:ext cx="5343524" cy="234175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F8B759-0984-D72F-8664-F6E8B41A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AB846B-36E6-ABC2-959A-6CF7699B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62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F84497-B645-A9B4-C9E8-7E80B769D1DE}"/>
              </a:ext>
            </a:extLst>
          </p:cNvPr>
          <p:cNvSpPr txBox="1"/>
          <p:nvPr/>
        </p:nvSpPr>
        <p:spPr>
          <a:xfrm>
            <a:off x="1000125" y="1985789"/>
            <a:ext cx="10191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four conditional choices can be summarized into two measures of responsiveness to empirical and normative expectations: Empirical Expectation Influence (EEI), which represents subjects’ sensitivity to empirical expectations, and Normative Expectation Influence (NEI), which represents subjects’ sensitivity to normative expectations.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4591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430372B-23D0-2926-2A4D-223BD9F6C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150CB0-6F79-5AF0-C57D-C78EDD6F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C3044C-6ED6-1CB1-D379-94C07A34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63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87471A4-8FBF-03B1-A5AB-BFE7C6A56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Treatment 1: No treatment 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772325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029DC5B-D45C-2D2E-F33C-B56BB53D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60F96D-2488-7EDE-3D5F-028AEC4B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D987D5-290A-312E-B7B6-904A1669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64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6975185-BABC-7B2E-A9F6-7FD57E508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2: Congestion and pollution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603912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08CBA24-73BF-49EE-4C29-F0F10FB64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478792-4CA9-D522-77D9-68A8F33B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694CE9-9F83-7C77-1C50-E0590A96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65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F1DCF1C-6F78-3670-E08B-B0E2DE1C5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60141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3: Public services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956855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D4029AC-613B-F71C-88C6-74BD5F7A5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EA6010-9A6B-892B-F395-9913D73B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B09635-1DD3-DB20-284E-46A97450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66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BAB94B3D-F7F1-BD65-BB6A-E0B8DE925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60141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Treatment 4: Redistribution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587415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57B20-D84A-325D-CF76-E8CA58E1C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s-ES" dirty="0"/>
            </a:br>
            <a:r>
              <a:rPr lang="es-ES" dirty="0"/>
              <a:t>Sec. 3b</a:t>
            </a:r>
            <a:br>
              <a:rPr lang="es-ES" dirty="0"/>
            </a:br>
            <a:r>
              <a:rPr lang="es-ES" dirty="0"/>
              <a:t>Socio-demographics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F936F5-6BF6-5952-BE86-82E74F9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EA63D3-13AF-CC6D-CC5C-461B5ECB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564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65A7EE2-5387-34C2-03C1-FDD5E3535E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5391" y="298778"/>
            <a:ext cx="4361969" cy="6260444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68</a:t>
            </a:fld>
            <a:endParaRPr lang="it-IT"/>
          </a:p>
        </p:txBody>
      </p:sp>
      <p:pic>
        <p:nvPicPr>
          <p:cNvPr id="17" name="Segnaposto contenuto 11">
            <a:extLst>
              <a:ext uri="{FF2B5EF4-FFF2-40B4-BE49-F238E27FC236}">
                <a16:creationId xmlns:a16="http://schemas.microsoft.com/office/drawing/2014/main" id="{1C05F4D0-E609-AFB2-8351-5F24B7172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19" y="392924"/>
            <a:ext cx="4765190" cy="317679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863C50F-7EF7-706C-8A9D-F05D7355E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938" y="3429000"/>
            <a:ext cx="3912776" cy="31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67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D93A0-A6F2-35AD-55D1-D924DE68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A653D-EB09-AFE3-8761-B400F65C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69</a:t>
            </a:fld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D34238F-6D7C-135B-5358-3A573F82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48" y="49795"/>
            <a:ext cx="5055052" cy="337003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4C64502-5B52-933B-4BFD-ECF0B1810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2" y="3215827"/>
            <a:ext cx="8491071" cy="33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0869EB0E-C277-9180-6D35-FB712F1161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673" y="856039"/>
            <a:ext cx="5152428" cy="4998777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13079AC-00D2-999F-7088-46BA4609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2689D98-CB54-F3C4-2350-C264AF41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F130E9C-FF52-B377-4413-0CEB7082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55" y="746234"/>
            <a:ext cx="3428363" cy="30474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C88EDAA-DECB-7BD4-00CC-90AF3500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2" y="746234"/>
            <a:ext cx="3507258" cy="311756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1E5132A-9A27-31A9-45F1-7FDEDD6AF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5" y="3598373"/>
            <a:ext cx="3243536" cy="28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4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464504-3BAC-57C3-1AAC-B61BE394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6C742B-A0E2-A21B-CA3D-91C602D3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70</a:t>
            </a:fld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6323FF5-46E2-E161-9349-A4D41EAA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42" y="1491331"/>
            <a:ext cx="5813006" cy="3875338"/>
          </a:xfrm>
          <a:prstGeom prst="rect">
            <a:avLst/>
          </a:prstGeom>
        </p:spPr>
      </p:pic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9C88CD21-8978-4F7A-5300-53350362B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4" y="1491331"/>
            <a:ext cx="5813008" cy="38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1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908E0B6-0AF9-5FC4-83B4-6200BED944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0633" y="708973"/>
            <a:ext cx="8660363" cy="4851617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367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74D096-58C1-7D3C-F493-784555B0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2A7BE-F7D0-D989-F218-6E8AD488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72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D3D6F6-6DF6-4027-B1BD-EDF0879AC626}"/>
              </a:ext>
            </a:extLst>
          </p:cNvPr>
          <p:cNvSpPr txBox="1"/>
          <p:nvPr/>
        </p:nvSpPr>
        <p:spPr>
          <a:xfrm>
            <a:off x="1915496" y="803478"/>
            <a:ext cx="836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personally trust the following institutions from 1 to 7, where 1 means ‘No trust at all’ and 7 means ‘Trust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compltely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’ ? </a:t>
            </a:r>
            <a:r>
              <a:rPr lang="nb-NO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7B5984-3286-9B1A-1CEB-B5F14C4A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2" y="1449809"/>
            <a:ext cx="9109435" cy="48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67F982F-EF39-967A-EBC6-29BC6388D6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262" y="1295586"/>
            <a:ext cx="4308078" cy="366315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73</a:t>
            </a:fld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F4B222AB-7C87-2FC5-185C-4A13E2A835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15" y="1965433"/>
            <a:ext cx="9513185" cy="2927133"/>
          </a:xfrm>
        </p:spPr>
      </p:pic>
    </p:spTree>
    <p:extLst>
      <p:ext uri="{BB962C8B-B14F-4D97-AF65-F5344CB8AC3E}">
        <p14:creationId xmlns:p14="http://schemas.microsoft.com/office/powerpoint/2010/main" val="3975716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C38B42A-8AE8-EC4E-6BA2-8803A679F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823" y="948749"/>
            <a:ext cx="9882353" cy="4960502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713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12A49-6A97-855F-8E69-8CDD9E01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Sección</a:t>
            </a:r>
            <a:r>
              <a:rPr lang="it-IT" dirty="0"/>
              <a:t> 3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2FEF4A-0D92-9C52-3C7F-FD8AFC56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75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7F199A-0E4A-82DF-B8CB-D75B3ABFE6A7}"/>
              </a:ext>
            </a:extLst>
          </p:cNvPr>
          <p:cNvSpPr txBox="1"/>
          <p:nvPr/>
        </p:nvSpPr>
        <p:spPr>
          <a:xfrm>
            <a:off x="2000556" y="420706"/>
            <a:ext cx="836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agree with the following statements from 1 to 7, where 1 means ‘I completely disagree’ and 7 means ‘I completely agree’? 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DE9AF257-06DC-5764-F77D-616FA47871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1421529"/>
            <a:ext cx="10040815" cy="4725087"/>
          </a:xfrm>
        </p:spPr>
      </p:pic>
    </p:spTree>
    <p:extLst>
      <p:ext uri="{BB962C8B-B14F-4D97-AF65-F5344CB8AC3E}">
        <p14:creationId xmlns:p14="http://schemas.microsoft.com/office/powerpoint/2010/main" val="4248220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EDAAA-52CF-0832-FAF5-6FAD7F2C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6826F4-FB1E-05E1-D345-51405C4F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76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65A1C4-DEE5-969B-2C09-EAE6C7926984}"/>
              </a:ext>
            </a:extLst>
          </p:cNvPr>
          <p:cNvSpPr txBox="1"/>
          <p:nvPr/>
        </p:nvSpPr>
        <p:spPr>
          <a:xfrm>
            <a:off x="661814" y="874793"/>
            <a:ext cx="808287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much do you agree with the following statements from 1 to 7, </a:t>
            </a:r>
          </a:p>
          <a:p>
            <a:pPr lvl="0" algn="ctr">
              <a:spcAft>
                <a:spcPts val="60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where 1 means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‘I completely disagree’ and 7 means ‘I completely agree’? </a:t>
            </a:r>
            <a:endParaRPr lang="it-IT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530F1A-074A-F434-24C5-017A9D808774}"/>
              </a:ext>
            </a:extLst>
          </p:cNvPr>
          <p:cNvSpPr txBox="1"/>
          <p:nvPr/>
        </p:nvSpPr>
        <p:spPr>
          <a:xfrm>
            <a:off x="8676588" y="3429000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Population in each category:</a:t>
            </a:r>
          </a:p>
          <a:p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No information: 42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Congestion and pollution: 40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Public services: 48 </a:t>
            </a:r>
            <a:r>
              <a:rPr lang="it-IT" sz="1600" dirty="0"/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Redistribution: 51 </a:t>
            </a:r>
            <a:r>
              <a:rPr lang="it-IT" sz="1600" dirty="0"/>
              <a:t>people</a:t>
            </a:r>
            <a:endParaRPr lang="es-ES" sz="1600" dirty="0"/>
          </a:p>
        </p:txBody>
      </p:sp>
      <p:pic>
        <p:nvPicPr>
          <p:cNvPr id="16" name="Segnaposto contenuto 10">
            <a:extLst>
              <a:ext uri="{FF2B5EF4-FFF2-40B4-BE49-F238E27FC236}">
                <a16:creationId xmlns:a16="http://schemas.microsoft.com/office/drawing/2014/main" id="{5F461CB2-05C3-537D-7CB2-32E79E69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9" t="41877" b="30559"/>
          <a:stretch/>
        </p:blipFill>
        <p:spPr>
          <a:xfrm>
            <a:off x="9244839" y="1887830"/>
            <a:ext cx="2108961" cy="1251408"/>
          </a:xfrm>
          <a:prstGeom prst="rect">
            <a:avLst/>
          </a:prstGeom>
        </p:spPr>
      </p:pic>
      <p:pic>
        <p:nvPicPr>
          <p:cNvPr id="32" name="Segnaposto contenuto 31">
            <a:extLst>
              <a:ext uri="{FF2B5EF4-FFF2-40B4-BE49-F238E27FC236}">
                <a16:creationId xmlns:a16="http://schemas.microsoft.com/office/drawing/2014/main" id="{F223C66E-1AAC-5B1B-0BD2-BC6FA3AC8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5"/>
          <a:stretch/>
        </p:blipFill>
        <p:spPr>
          <a:xfrm>
            <a:off x="661814" y="2051505"/>
            <a:ext cx="7855451" cy="3851407"/>
          </a:xfrm>
        </p:spPr>
      </p:pic>
    </p:spTree>
    <p:extLst>
      <p:ext uri="{BB962C8B-B14F-4D97-AF65-F5344CB8AC3E}">
        <p14:creationId xmlns:p14="http://schemas.microsoft.com/office/powerpoint/2010/main" val="2421625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7B95143-9361-AB3A-E9F4-DA8976586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4420" y="94875"/>
            <a:ext cx="10043160" cy="6261475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18E696-3F98-1464-8C11-C0B079FF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2178A9-3F18-E52A-F0C5-266A2C68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15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02D51F0-43D5-87F6-79AC-974F32353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573" y="716835"/>
            <a:ext cx="8034854" cy="5424329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AA4FF49-F681-BCD6-A206-46A121E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2B3DEA4-C908-B892-8E77-5D3C0145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1103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00D741D-1124-70E0-8675-850F8DDE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48" y="925314"/>
            <a:ext cx="8313104" cy="5007372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096F18-9AC0-A121-C086-3DAFBDEF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F1A762-64AD-E322-5DFE-BF7DEBD4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/>
              <a:t>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20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1C23FA43-68A0-B726-8F13-4DFCCC0FA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8042"/>
          <a:stretch/>
        </p:blipFill>
        <p:spPr>
          <a:xfrm>
            <a:off x="87234" y="1524588"/>
            <a:ext cx="10471772" cy="247580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2484FB-BA79-EC87-EFA3-4F88114E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6A427D-CFCE-91EA-7313-06EFC2B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</a:t>
            </a:fld>
            <a:endParaRPr lang="it-IT"/>
          </a:p>
        </p:txBody>
      </p:sp>
      <p:pic>
        <p:nvPicPr>
          <p:cNvPr id="5" name="Segnaposto contenuto 9">
            <a:extLst>
              <a:ext uri="{FF2B5EF4-FFF2-40B4-BE49-F238E27FC236}">
                <a16:creationId xmlns:a16="http://schemas.microsoft.com/office/drawing/2014/main" id="{D1C91F1B-3BD1-A0F9-B858-793DA871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98"/>
          <a:stretch/>
        </p:blipFill>
        <p:spPr>
          <a:xfrm>
            <a:off x="351436" y="4946184"/>
            <a:ext cx="4008120" cy="77445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022B767-76A9-FD42-634F-5C8639744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56" y="1676269"/>
            <a:ext cx="7314285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75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006C093-D519-C92C-5645-1310D93A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1C23FA43-68A0-B726-8F13-4DFCCC0FA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2678"/>
          <a:stretch/>
        </p:blipFill>
        <p:spPr>
          <a:xfrm>
            <a:off x="662780" y="277495"/>
            <a:ext cx="10471772" cy="2254885"/>
          </a:xfr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A71BDB-253A-1CCE-4F47-1BB2C4CC3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63" y="2448164"/>
            <a:ext cx="8819674" cy="4409836"/>
          </a:xfr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32484FB-BA79-EC87-EFA3-4F88114E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6A427D-CFCE-91EA-7313-06EFC2BC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90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889F463-250F-A886-CCB2-E9FBBDC769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433" y="441325"/>
            <a:ext cx="6901152" cy="47117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59367D-01B6-FDD2-026A-4B64EF93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Sección 1 de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348DE2D-F723-7B51-363C-EC04986B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438-7714-42B8-A511-0F85CDF00B35}" type="slidenum">
              <a:rPr lang="it-IT" smtClean="0"/>
              <a:t>9</a:t>
            </a:fld>
            <a:endParaRPr lang="it-IT"/>
          </a:p>
        </p:txBody>
      </p:sp>
      <p:pic>
        <p:nvPicPr>
          <p:cNvPr id="2" name="Segnaposto contenuto 2">
            <a:extLst>
              <a:ext uri="{FF2B5EF4-FFF2-40B4-BE49-F238E27FC236}">
                <a16:creationId xmlns:a16="http://schemas.microsoft.com/office/drawing/2014/main" id="{6B4D1368-12D3-FC46-BE1D-DBA4EFE67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87"/>
          <a:stretch/>
        </p:blipFill>
        <p:spPr>
          <a:xfrm>
            <a:off x="248313" y="5509896"/>
            <a:ext cx="3675988" cy="7159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4AECE3-5C0E-5CF5-E0C3-F56A9F3B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185623"/>
            <a:ext cx="4722042" cy="31480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D30C831-0CC7-2E31-8979-E0D31536D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03" y="3233688"/>
            <a:ext cx="8056564" cy="32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08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7353</TotalTime>
  <Words>2060</Words>
  <Application>Microsoft Office PowerPoint</Application>
  <PresentationFormat>Widescreen</PresentationFormat>
  <Paragraphs>381</Paragraphs>
  <Slides>80</Slides>
  <Notes>0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Garamond</vt:lpstr>
      <vt:lpstr>Tema di Office</vt:lpstr>
      <vt:lpstr>Analysis of A-planet experiment</vt:lpstr>
      <vt:lpstr>Summary statistics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Sec. 2  Choice experiment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Sec. 3a Social norms</vt:lpstr>
      <vt:lpstr>  </vt:lpstr>
      <vt:lpstr>What share (in %) of other participants in the survey do you think have chosen one of the transport modes in A for their daily trip?  </vt:lpstr>
      <vt:lpstr>Presentazione standard di PowerPoint</vt:lpstr>
      <vt:lpstr>In your opinion, what should the ideal percentage of people using transport modes in A for their daily trip be?</vt:lpstr>
      <vt:lpstr>Presentazione standard di PowerPoint</vt:lpstr>
      <vt:lpstr>What share (in %) of other participants in the survey do you think have mostly chosen option A (answered more than 50%) in the previous question?</vt:lpstr>
      <vt:lpstr>Presentazione standard di PowerPoint</vt:lpstr>
      <vt:lpstr>Distribution of the use of public transport</vt:lpstr>
      <vt:lpstr>Social norm strenght definition and measurement</vt:lpstr>
      <vt:lpstr>Consistency</vt:lpstr>
      <vt:lpstr>Accuracy</vt:lpstr>
      <vt:lpstr>Specificity</vt:lpstr>
      <vt:lpstr>Norm strength</vt:lpstr>
      <vt:lpstr>Presentazione standard di PowerPoint</vt:lpstr>
      <vt:lpstr>Imagine that most of the people answering this survey say they use option A to “go to work”  and most of them think that other people should also use option 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Conditional choice per treatment </vt:lpstr>
      <vt:lpstr>Analysis of behavioral typology</vt:lpstr>
      <vt:lpstr>Treatment 1: No treatment </vt:lpstr>
      <vt:lpstr>Treatment 2: Congestion and pollution</vt:lpstr>
      <vt:lpstr>Treatment 3: Public services</vt:lpstr>
      <vt:lpstr>Treatment 4: Redistribution</vt:lpstr>
      <vt:lpstr> Sec. 3b Socio-demographics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A-planet experiment</dc:title>
  <dc:creator>sara ghivarello</dc:creator>
  <cp:lastModifiedBy>sara ghivarello</cp:lastModifiedBy>
  <cp:revision>21</cp:revision>
  <dcterms:created xsi:type="dcterms:W3CDTF">2022-11-02T09:57:38Z</dcterms:created>
  <dcterms:modified xsi:type="dcterms:W3CDTF">2022-11-14T18:39:24Z</dcterms:modified>
</cp:coreProperties>
</file>